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notesMasterIdLst>
    <p:notesMasterId r:id="rId77"/>
  </p:notesMasterIdLst>
  <p:sldIdLst>
    <p:sldId id="258" r:id="rId2"/>
    <p:sldId id="478" r:id="rId3"/>
    <p:sldId id="363" r:id="rId4"/>
    <p:sldId id="364" r:id="rId5"/>
    <p:sldId id="365" r:id="rId6"/>
    <p:sldId id="366" r:id="rId7"/>
    <p:sldId id="367" r:id="rId8"/>
    <p:sldId id="368" r:id="rId9"/>
    <p:sldId id="369" r:id="rId10"/>
    <p:sldId id="370" r:id="rId11"/>
    <p:sldId id="334" r:id="rId12"/>
    <p:sldId id="340" r:id="rId13"/>
    <p:sldId id="341" r:id="rId14"/>
    <p:sldId id="349" r:id="rId15"/>
    <p:sldId id="348" r:id="rId16"/>
    <p:sldId id="354" r:id="rId17"/>
    <p:sldId id="347" r:id="rId18"/>
    <p:sldId id="375" r:id="rId19"/>
    <p:sldId id="376" r:id="rId20"/>
    <p:sldId id="377" r:id="rId21"/>
    <p:sldId id="378" r:id="rId22"/>
    <p:sldId id="379" r:id="rId23"/>
    <p:sldId id="380" r:id="rId24"/>
    <p:sldId id="383" r:id="rId25"/>
    <p:sldId id="466" r:id="rId26"/>
    <p:sldId id="468" r:id="rId27"/>
    <p:sldId id="483" r:id="rId28"/>
    <p:sldId id="470" r:id="rId29"/>
    <p:sldId id="471" r:id="rId30"/>
    <p:sldId id="472" r:id="rId31"/>
    <p:sldId id="473" r:id="rId32"/>
    <p:sldId id="474" r:id="rId33"/>
    <p:sldId id="484" r:id="rId34"/>
    <p:sldId id="476" r:id="rId35"/>
    <p:sldId id="485" r:id="rId36"/>
    <p:sldId id="490" r:id="rId37"/>
    <p:sldId id="491" r:id="rId38"/>
    <p:sldId id="492" r:id="rId39"/>
    <p:sldId id="493" r:id="rId40"/>
    <p:sldId id="495" r:id="rId41"/>
    <p:sldId id="500" r:id="rId42"/>
    <p:sldId id="494" r:id="rId43"/>
    <p:sldId id="501" r:id="rId44"/>
    <p:sldId id="502" r:id="rId45"/>
    <p:sldId id="503" r:id="rId46"/>
    <p:sldId id="504" r:id="rId47"/>
    <p:sldId id="505" r:id="rId48"/>
    <p:sldId id="506" r:id="rId49"/>
    <p:sldId id="507" r:id="rId50"/>
    <p:sldId id="508" r:id="rId51"/>
    <p:sldId id="509" r:id="rId52"/>
    <p:sldId id="510" r:id="rId53"/>
    <p:sldId id="511" r:id="rId54"/>
    <p:sldId id="512" r:id="rId55"/>
    <p:sldId id="397" r:id="rId56"/>
    <p:sldId id="462" r:id="rId57"/>
    <p:sldId id="479" r:id="rId58"/>
    <p:sldId id="400" r:id="rId59"/>
    <p:sldId id="401" r:id="rId60"/>
    <p:sldId id="402" r:id="rId61"/>
    <p:sldId id="403" r:id="rId62"/>
    <p:sldId id="480" r:id="rId63"/>
    <p:sldId id="405" r:id="rId64"/>
    <p:sldId id="406" r:id="rId65"/>
    <p:sldId id="408" r:id="rId66"/>
    <p:sldId id="481" r:id="rId67"/>
    <p:sldId id="410" r:id="rId68"/>
    <p:sldId id="411" r:id="rId69"/>
    <p:sldId id="412" r:id="rId70"/>
    <p:sldId id="413" r:id="rId71"/>
    <p:sldId id="414" r:id="rId72"/>
    <p:sldId id="415" r:id="rId73"/>
    <p:sldId id="416" r:id="rId74"/>
    <p:sldId id="417" r:id="rId75"/>
    <p:sldId id="418" r:id="rId7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FF00FF"/>
    <a:srgbClr val="FFFF00"/>
    <a:srgbClr val="FF33CC"/>
    <a:srgbClr val="FF0066"/>
    <a:srgbClr val="FFFFCC"/>
    <a:srgbClr val="993300"/>
    <a:srgbClr val="990099"/>
    <a:srgbClr val="66FF3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699" autoAdjust="0"/>
    <p:restoredTop sz="68459" autoAdjust="0"/>
  </p:normalViewPr>
  <p:slideViewPr>
    <p:cSldViewPr>
      <p:cViewPr varScale="1">
        <p:scale>
          <a:sx n="49" d="100"/>
          <a:sy n="49" d="100"/>
        </p:scale>
        <p:origin x="-1890" y="-90"/>
      </p:cViewPr>
      <p:guideLst>
        <p:guide orient="horz" pos="2160"/>
        <p:guide pos="2880"/>
      </p:guideLst>
    </p:cSldViewPr>
  </p:slideViewPr>
  <p:outlineViewPr>
    <p:cViewPr>
      <p:scale>
        <a:sx n="33" d="100"/>
        <a:sy n="33" d="100"/>
      </p:scale>
      <p:origin x="0" y="12954"/>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charset="0"/>
              </a:defRPr>
            </a:lvl1pPr>
          </a:lstStyle>
          <a:p>
            <a:pPr>
              <a:defRPr/>
            </a:pPr>
            <a:endParaRPr lang="en-US"/>
          </a:p>
        </p:txBody>
      </p:sp>
      <p:sp>
        <p:nvSpPr>
          <p:cNvPr id="102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charset="0"/>
              </a:defRPr>
            </a:lvl1pPr>
          </a:lstStyle>
          <a:p>
            <a:pPr>
              <a:defRPr/>
            </a:pPr>
            <a:endParaRPr lang="en-US"/>
          </a:p>
        </p:txBody>
      </p:sp>
      <p:sp>
        <p:nvSpPr>
          <p:cNvPr id="983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charset="0"/>
              </a:defRPr>
            </a:lvl1pPr>
          </a:lstStyle>
          <a:p>
            <a:pPr>
              <a:defRPr/>
            </a:pPr>
            <a:endParaRPr lang="en-US"/>
          </a:p>
        </p:txBody>
      </p:sp>
      <p:sp>
        <p:nvSpPr>
          <p:cNvPr id="102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charset="0"/>
              </a:defRPr>
            </a:lvl1pPr>
          </a:lstStyle>
          <a:p>
            <a:pPr>
              <a:defRPr/>
            </a:pPr>
            <a:fld id="{2519A236-4F34-494E-AC20-4ED9785C884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pPr eaLnBrk="1" hangingPunct="1"/>
            <a:endParaRPr lang="en-US" smtClean="0"/>
          </a:p>
        </p:txBody>
      </p:sp>
      <p:sp>
        <p:nvSpPr>
          <p:cNvPr id="99332" name="Slide Number Placeholder 3"/>
          <p:cNvSpPr>
            <a:spLocks noGrp="1"/>
          </p:cNvSpPr>
          <p:nvPr>
            <p:ph type="sldNum" sz="quarter" idx="5"/>
          </p:nvPr>
        </p:nvSpPr>
        <p:spPr>
          <a:noFill/>
        </p:spPr>
        <p:txBody>
          <a:bodyPr/>
          <a:lstStyle/>
          <a:p>
            <a:fld id="{E31DE6A9-DF51-4911-806B-0F71C387BCA1}" type="slidenum">
              <a:rPr lang="en-US" smtClean="0"/>
              <a:pPr/>
              <a:t>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519A236-4F34-494E-AC20-4ED9785C884C}"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pPr eaLnBrk="1" hangingPunct="1"/>
            <a:endParaRPr lang="en-US" smtClean="0"/>
          </a:p>
        </p:txBody>
      </p:sp>
      <p:sp>
        <p:nvSpPr>
          <p:cNvPr id="100356" name="Slide Number Placeholder 3"/>
          <p:cNvSpPr>
            <a:spLocks noGrp="1"/>
          </p:cNvSpPr>
          <p:nvPr>
            <p:ph type="sldNum" sz="quarter" idx="5"/>
          </p:nvPr>
        </p:nvSpPr>
        <p:spPr>
          <a:noFill/>
        </p:spPr>
        <p:txBody>
          <a:bodyPr/>
          <a:lstStyle/>
          <a:p>
            <a:fld id="{ED49F366-978E-42AF-AD07-2CBEA48BDCB2}"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EEB308AC-0F74-4C20-B317-A2857A357793}" type="slidenum">
              <a:rPr lang="en-US" smtClean="0"/>
              <a:pPr/>
              <a:t>16</a:t>
            </a:fld>
            <a:endParaRPr lang="en-US" smtClean="0"/>
          </a:p>
        </p:txBody>
      </p:sp>
      <p:sp>
        <p:nvSpPr>
          <p:cNvPr id="101379" name="Rectangle 2"/>
          <p:cNvSpPr>
            <a:spLocks noGrp="1" noChangeArrowheads="1"/>
          </p:cNvSpPr>
          <p:nvPr>
            <p:ph type="body" idx="1"/>
          </p:nvPr>
        </p:nvSpPr>
        <p:spPr>
          <a:noFill/>
          <a:ln/>
        </p:spPr>
        <p:txBody>
          <a:bodyPr lIns="90488" tIns="44450" rIns="90488" bIns="44450"/>
          <a:lstStyle/>
          <a:p>
            <a:pPr eaLnBrk="1" hangingPunct="1"/>
            <a:r>
              <a:rPr lang="en-US" sz="1000" smtClean="0"/>
              <a:t>As you can imagine, fuzzy values add complexity to reconciling the meaning of logical terms such as AND, OR, and NOT.  The definitions of these terms in Boolean logic, in the left column, are straightforward and simple to understand.  The definitions of the terms in the right column for Fuzzy logic might not be.</a:t>
            </a:r>
          </a:p>
          <a:p>
            <a:pPr eaLnBrk="1" hangingPunct="1"/>
            <a:r>
              <a:rPr lang="en-US" sz="1000" smtClean="0"/>
              <a:t>Let’s take our original temperature example (cool, warm, hot) and also consider a fuzzy set that manages the humidity of the room.  This second set would consist of the terms (dry, moist, wet).  Lets consider p to mean “the room is cool” and q to mean “the room is dry”.  </a:t>
            </a:r>
          </a:p>
          <a:p>
            <a:pPr eaLnBrk="1" hangingPunct="1"/>
            <a:r>
              <a:rPr lang="en-US" sz="1000" smtClean="0"/>
              <a:t>First, we will discuss the meaning of AND.  The expression “the room is cool AND the room is dry” is true to the </a:t>
            </a:r>
            <a:r>
              <a:rPr lang="en-US" sz="1000" i="1" smtClean="0"/>
              <a:t>smaller fuzzy value </a:t>
            </a:r>
            <a:r>
              <a:rPr lang="en-US" sz="1000" smtClean="0"/>
              <a:t>that “the room is cool” or “the room is dry”.  So, if “the room is cool” has a value of 0.4 and “the room is dry” is 0.7, the “the room is cool AND the room is dry” has a fuzzy value of 0.4.</a:t>
            </a:r>
          </a:p>
          <a:p>
            <a:pPr eaLnBrk="1" hangingPunct="1"/>
            <a:r>
              <a:rPr lang="en-US" sz="1000" smtClean="0"/>
              <a:t>OR takes the larger fuzzy value.  Therefore, “the room is cool OR the room is dry” has a fuzzy value of 0.7.</a:t>
            </a:r>
          </a:p>
          <a:p>
            <a:pPr eaLnBrk="1" hangingPunct="1"/>
            <a:r>
              <a:rPr lang="en-US" sz="1000" smtClean="0"/>
              <a:t>NOT takes the fuzzy value and subtracts it from one.  So, if “the room is cool” has a fuzzy value of 0.4, then “the room is NOT cool” has a value of 0.6.  However, do not confuse “NOT cool” to mean “hot”.  In the binary world of Boolean logic, “NOT cool” and “hot” would be synonymous.  In fuzzy logic, “NOT cool” and “hot” are very different.</a:t>
            </a:r>
          </a:p>
          <a:p>
            <a:pPr eaLnBrk="1" hangingPunct="1"/>
            <a:r>
              <a:rPr lang="en-US" sz="1000" smtClean="0"/>
              <a:t>We have constructed a short quiz to help reinforce this material.  To take the quiz, click on the hyperlink labelled “Multiple Choice Test for Reinforcement”.  This quiz should only take you a couple of minutes.</a:t>
            </a:r>
          </a:p>
        </p:txBody>
      </p:sp>
      <p:sp>
        <p:nvSpPr>
          <p:cNvPr id="101380" name="Rectangle 3"/>
          <p:cNvSpPr>
            <a:spLocks noGrp="1" noRot="1" noChangeAspect="1" noChangeArrowheads="1" noTextEdit="1"/>
          </p:cNvSpPr>
          <p:nvPr>
            <p:ph type="sldImg"/>
          </p:nvPr>
        </p:nvSpPr>
        <p:spPr>
          <a:xfrm>
            <a:off x="1150938" y="692150"/>
            <a:ext cx="4556125" cy="3416300"/>
          </a:xfrm>
          <a:ln w="12700" cap="flat">
            <a:solidFill>
              <a:schemeClr val="tx1"/>
            </a:solid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519A236-4F34-494E-AC20-4ED9785C884C}" type="slidenum">
              <a:rPr lang="en-US" smtClean="0"/>
              <a:pPr>
                <a:defRPr/>
              </a:pPr>
              <a:t>42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519A236-4F34-494E-AC20-4ED9785C884C}" type="slidenum">
              <a:rPr lang="en-US" smtClean="0"/>
              <a:pPr>
                <a:defRPr/>
              </a:pPr>
              <a:t>52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39B76D1F-9DA4-4F5C-894B-EB16C3CC54B0}" type="slidenum">
              <a:rPr lang="en-US" smtClean="0"/>
              <a:pPr/>
              <a:t>69</a:t>
            </a:fld>
            <a:endParaRPr lang="en-US"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r>
              <a:rPr lang="en-US" b="1" smtClean="0"/>
              <a:t>CREATING IF-THEN RULES</a:t>
            </a:r>
            <a:endParaRPr lang="en-US" smtClean="0"/>
          </a:p>
          <a:p>
            <a:pPr eaLnBrk="1" hangingPunct="1"/>
            <a:r>
              <a:rPr lang="en-US" smtClean="0"/>
              <a:t>We can now translate the table entries into </a:t>
            </a:r>
            <a:r>
              <a:rPr lang="en-US" b="1" smtClean="0"/>
              <a:t>If-Then Rules</a:t>
            </a:r>
            <a:r>
              <a:rPr lang="en-US" smtClean="0"/>
              <a:t>. We take these directly from table  </a:t>
            </a:r>
            <a:endParaRPr lang="en-US" b="1" smtClean="0"/>
          </a:p>
          <a:p>
            <a:pPr eaLnBrk="1" hangingPunct="1"/>
            <a:r>
              <a:rPr lang="en-US" b="1" smtClean="0"/>
              <a:t>RULE-1</a:t>
            </a:r>
            <a:r>
              <a:rPr lang="en-US" smtClean="0"/>
              <a:t> : IF SENSETEMP IS </a:t>
            </a:r>
            <a:r>
              <a:rPr lang="en-US" b="1" smtClean="0"/>
              <a:t>VERY LOW</a:t>
            </a:r>
            <a:r>
              <a:rPr lang="en-US" smtClean="0"/>
              <a:t> AND SENSELEVEL IS </a:t>
            </a:r>
            <a:r>
              <a:rPr lang="en-US" b="1" smtClean="0"/>
              <a:t>VERY LOW.</a:t>
            </a:r>
            <a:r>
              <a:rPr lang="en-US" smtClean="0"/>
              <a:t>  THEN SET HEATKNOB TO  </a:t>
            </a:r>
            <a:r>
              <a:rPr lang="en-US" b="1" smtClean="0"/>
              <a:t>NORMAL.</a:t>
            </a:r>
          </a:p>
          <a:p>
            <a:pPr eaLnBrk="1" hangingPunct="1"/>
            <a:r>
              <a:rPr lang="en-US" b="1" smtClean="0"/>
              <a:t>RULE-2</a:t>
            </a:r>
            <a:r>
              <a:rPr lang="en-US" smtClean="0"/>
              <a:t> : IF SENSETEMP IS </a:t>
            </a:r>
            <a:r>
              <a:rPr lang="en-US" b="1" smtClean="0"/>
              <a:t>VERY LOW</a:t>
            </a:r>
            <a:r>
              <a:rPr lang="en-US" smtClean="0"/>
              <a:t> AND SENCE LEVEL IS </a:t>
            </a:r>
            <a:r>
              <a:rPr lang="en-US" b="1" smtClean="0"/>
              <a:t>LOW</a:t>
            </a:r>
            <a:r>
              <a:rPr lang="en-US" smtClean="0"/>
              <a:t> THEN SET HEATKNOB TO </a:t>
            </a:r>
            <a:r>
              <a:rPr lang="en-US" b="1" smtClean="0"/>
              <a:t>HIGH</a:t>
            </a:r>
            <a:r>
              <a:rPr lang="en-US" smtClean="0"/>
              <a:t>.</a:t>
            </a:r>
            <a:endParaRPr lang="en-US" b="1" smtClean="0"/>
          </a:p>
          <a:p>
            <a:pPr eaLnBrk="1" hangingPunct="1"/>
            <a:r>
              <a:rPr lang="en-US" b="1" smtClean="0"/>
              <a:t>RULE-3</a:t>
            </a:r>
            <a:r>
              <a:rPr lang="en-US" smtClean="0"/>
              <a:t>: IF SENSETEMP IS </a:t>
            </a:r>
            <a:r>
              <a:rPr lang="en-US" b="1" smtClean="0"/>
              <a:t>VERY LOW </a:t>
            </a:r>
            <a:r>
              <a:rPr lang="en-US" smtClean="0"/>
              <a:t>AND SENSELEVEL IS </a:t>
            </a:r>
            <a:r>
              <a:rPr lang="en-US" b="1" smtClean="0"/>
              <a:t>NORMAL</a:t>
            </a:r>
            <a:r>
              <a:rPr lang="en-US" smtClean="0"/>
              <a:t> THEN SET HEATKNOB TO </a:t>
            </a:r>
            <a:r>
              <a:rPr lang="en-US" b="1" smtClean="0"/>
              <a:t>VERY HIGH</a:t>
            </a:r>
            <a:r>
              <a:rPr lang="en-US" smtClean="0"/>
              <a:t>.</a:t>
            </a:r>
            <a:endParaRPr lang="en-US" b="1" smtClean="0"/>
          </a:p>
          <a:p>
            <a:pPr eaLnBrk="1" hangingPunct="1"/>
            <a:r>
              <a:rPr lang="en-US" b="1" smtClean="0"/>
              <a:t>RULE-4</a:t>
            </a:r>
            <a:r>
              <a:rPr lang="en-US" smtClean="0"/>
              <a:t>: IF SENSETEMP IS </a:t>
            </a:r>
            <a:r>
              <a:rPr lang="en-US" b="1" smtClean="0"/>
              <a:t>VERYLOW</a:t>
            </a:r>
            <a:r>
              <a:rPr lang="en-US" smtClean="0"/>
              <a:t> AND SENSELEVEL IS </a:t>
            </a:r>
            <a:r>
              <a:rPr lang="en-US" b="1" smtClean="0"/>
              <a:t>HIGH</a:t>
            </a:r>
            <a:r>
              <a:rPr lang="en-US" smtClean="0"/>
              <a:t> THEN SET HEATKNOB TO </a:t>
            </a:r>
            <a:r>
              <a:rPr lang="en-US" b="1" smtClean="0"/>
              <a:t>VERY HIGH.</a:t>
            </a:r>
          </a:p>
          <a:p>
            <a:pPr eaLnBrk="1" hangingPunct="1"/>
            <a:r>
              <a:rPr lang="en-US" b="1" smtClean="0"/>
              <a:t>RULE-5:</a:t>
            </a:r>
            <a:r>
              <a:rPr lang="en-US" smtClean="0"/>
              <a:t> IF SENSETEMP IS </a:t>
            </a:r>
            <a:r>
              <a:rPr lang="en-US" b="1" smtClean="0"/>
              <a:t>VERY LOW</a:t>
            </a:r>
            <a:r>
              <a:rPr lang="en-US" smtClean="0"/>
              <a:t> AND SENSELEVEL IS </a:t>
            </a:r>
            <a:r>
              <a:rPr lang="en-US" b="1" smtClean="0"/>
              <a:t>VERY HIGH</a:t>
            </a:r>
            <a:r>
              <a:rPr lang="en-US" smtClean="0"/>
              <a:t> THEN SET HEATKNOB TO </a:t>
            </a:r>
            <a:r>
              <a:rPr lang="en-US" b="1" smtClean="0"/>
              <a:t>VERY HIGH</a:t>
            </a:r>
            <a:r>
              <a:rPr lang="en-US" smtClean="0"/>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6350" y="20638"/>
            <a:ext cx="9144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a:p>
          </p:txBody>
        </p:sp>
      </p:grpSp>
      <p:sp>
        <p:nvSpPr>
          <p:cNvPr id="7" name="Freeform 5"/>
          <p:cNvSpPr>
            <a:spLocks/>
          </p:cNvSpPr>
          <p:nvPr/>
        </p:nvSpPr>
        <p:spPr bwMode="hidden">
          <a:xfrm>
            <a:off x="6242050" y="626903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a:p>
        </p:txBody>
      </p:sp>
      <p:grpSp>
        <p:nvGrpSpPr>
          <p:cNvPr id="8" name="Group 6"/>
          <p:cNvGrpSpPr>
            <a:grpSpLocks/>
          </p:cNvGrpSpPr>
          <p:nvPr/>
        </p:nvGrpSpPr>
        <p:grpSpPr bwMode="auto">
          <a:xfrm>
            <a:off x="-1588" y="6034088"/>
            <a:ext cx="7845426"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a:p>
          </p:txBody>
        </p:sp>
      </p:grpSp>
      <p:grpSp>
        <p:nvGrpSpPr>
          <p:cNvPr id="17" name="Group 15"/>
          <p:cNvGrpSpPr>
            <a:grpSpLocks/>
          </p:cNvGrpSpPr>
          <p:nvPr/>
        </p:nvGrpSpPr>
        <p:grpSpPr bwMode="auto">
          <a:xfrm>
            <a:off x="627063" y="6021388"/>
            <a:ext cx="5684837"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a:p>
          </p:txBody>
        </p:sp>
      </p:grpSp>
      <p:sp>
        <p:nvSpPr>
          <p:cNvPr id="128022" name="Rectangle 22"/>
          <p:cNvSpPr>
            <a:spLocks noGrp="1" noChangeArrowheads="1"/>
          </p:cNvSpPr>
          <p:nvPr>
            <p:ph type="ctrTitle" sz="quarter"/>
          </p:nvPr>
        </p:nvSpPr>
        <p:spPr>
          <a:xfrm>
            <a:off x="457200" y="1447800"/>
            <a:ext cx="8229600" cy="1736725"/>
          </a:xfrm>
        </p:spPr>
        <p:txBody>
          <a:bodyPr/>
          <a:lstStyle>
            <a:lvl1pPr>
              <a:defRPr sz="5400"/>
            </a:lvl1pPr>
          </a:lstStyle>
          <a:p>
            <a:r>
              <a:rPr lang="en-US"/>
              <a:t>Click to edit Master title style</a:t>
            </a:r>
          </a:p>
        </p:txBody>
      </p:sp>
      <p:sp>
        <p:nvSpPr>
          <p:cNvPr id="128023"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a:lvl1pPr>
          </a:lstStyle>
          <a:p>
            <a:pPr>
              <a:defRPr/>
            </a:pPr>
            <a:endParaRPr lang="en-US"/>
          </a:p>
        </p:txBody>
      </p:sp>
      <p:sp>
        <p:nvSpPr>
          <p:cNvPr id="25" name="Rectangle 25"/>
          <p:cNvSpPr>
            <a:spLocks noGrp="1" noChangeArrowheads="1"/>
          </p:cNvSpPr>
          <p:nvPr>
            <p:ph type="sldNum" sz="quarter" idx="11"/>
          </p:nvPr>
        </p:nvSpPr>
        <p:spPr/>
        <p:txBody>
          <a:bodyPr/>
          <a:lstStyle>
            <a:lvl1pPr>
              <a:defRPr/>
            </a:lvl1pPr>
          </a:lstStyle>
          <a:p>
            <a:pPr>
              <a:defRPr/>
            </a:pPr>
            <a:fld id="{3949C169-C4AF-4479-AC53-5445BD051D7C}" type="slidenum">
              <a:rPr lang="en-US"/>
              <a:pPr>
                <a:defRPr/>
              </a:pPr>
              <a:t>‹#›</a:t>
            </a:fld>
            <a:endParaRPr lang="en-US"/>
          </a:p>
        </p:txBody>
      </p:sp>
      <p:sp>
        <p:nvSpPr>
          <p:cNvPr id="26" name="Rectangle 26"/>
          <p:cNvSpPr>
            <a:spLocks noGrp="1" noChangeArrowheads="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30EDD447-FFD6-40C1-AC77-059A4790EEB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0CA380D6-4D74-44A3-844C-A3A87566C53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219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8288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828800"/>
            <a:ext cx="3810000" cy="4114800"/>
          </a:xfrm>
        </p:spPr>
        <p:txBody>
          <a:bodyPr/>
          <a:lstStyle/>
          <a:p>
            <a:pPr lvl="0"/>
            <a:endParaRPr lang="en-US" noProof="0"/>
          </a:p>
        </p:txBody>
      </p:sp>
    </p:spTree>
    <p:extLst>
      <p:ext uri="{BB962C8B-B14F-4D97-AF65-F5344CB8AC3E}">
        <p14:creationId xmlns:p14="http://schemas.microsoft.com/office/powerpoint/2010/main" xmlns="" val="3078318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98CEB212-9911-4EA8-9798-348BE884FD0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C8A3752D-BCFA-4C5C-ABF4-B539C5E28BF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7D567900-E888-47DC-9C6E-D67E6EC8141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4"/>
          <p:cNvSpPr>
            <a:spLocks noGrp="1" noChangeArrowheads="1"/>
          </p:cNvSpPr>
          <p:nvPr>
            <p:ph type="dt" sz="half" idx="10"/>
          </p:nvPr>
        </p:nvSpPr>
        <p:spPr>
          <a:ln/>
        </p:spPr>
        <p:txBody>
          <a:bodyPr/>
          <a:lstStyle>
            <a:lvl1pPr>
              <a:defRPr/>
            </a:lvl1pPr>
          </a:lstStyle>
          <a:p>
            <a:pPr>
              <a:defRPr/>
            </a:pPr>
            <a:endParaRPr lang="en-US"/>
          </a:p>
        </p:txBody>
      </p:sp>
      <p:sp>
        <p:nvSpPr>
          <p:cNvPr id="8" name="Rectangle 25"/>
          <p:cNvSpPr>
            <a:spLocks noGrp="1" noChangeArrowheads="1"/>
          </p:cNvSpPr>
          <p:nvPr>
            <p:ph type="ftr" sz="quarter" idx="11"/>
          </p:nvPr>
        </p:nvSpPr>
        <p:spPr>
          <a:ln/>
        </p:spPr>
        <p:txBody>
          <a:bodyPr/>
          <a:lstStyle>
            <a:lvl1pPr>
              <a:defRPr/>
            </a:lvl1pPr>
          </a:lstStyle>
          <a:p>
            <a:pPr>
              <a:defRPr/>
            </a:pPr>
            <a:endParaRPr lang="en-US"/>
          </a:p>
        </p:txBody>
      </p:sp>
      <p:sp>
        <p:nvSpPr>
          <p:cNvPr id="9" name="Rectangle 26"/>
          <p:cNvSpPr>
            <a:spLocks noGrp="1" noChangeArrowheads="1"/>
          </p:cNvSpPr>
          <p:nvPr>
            <p:ph type="sldNum" sz="quarter" idx="12"/>
          </p:nvPr>
        </p:nvSpPr>
        <p:spPr>
          <a:ln/>
        </p:spPr>
        <p:txBody>
          <a:bodyPr/>
          <a:lstStyle>
            <a:lvl1pPr>
              <a:defRPr/>
            </a:lvl1pPr>
          </a:lstStyle>
          <a:p>
            <a:pPr>
              <a:defRPr/>
            </a:pPr>
            <a:fld id="{2993A19A-228D-4A3F-9C07-38B88288672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4"/>
          <p:cNvSpPr>
            <a:spLocks noGrp="1" noChangeArrowheads="1"/>
          </p:cNvSpPr>
          <p:nvPr>
            <p:ph type="dt" sz="half" idx="10"/>
          </p:nvPr>
        </p:nvSpPr>
        <p:spPr>
          <a:ln/>
        </p:spPr>
        <p:txBody>
          <a:bodyPr/>
          <a:lstStyle>
            <a:lvl1pPr>
              <a:defRPr/>
            </a:lvl1pPr>
          </a:lstStyle>
          <a:p>
            <a:pPr>
              <a:defRPr/>
            </a:pPr>
            <a:endParaRPr lang="en-US"/>
          </a:p>
        </p:txBody>
      </p:sp>
      <p:sp>
        <p:nvSpPr>
          <p:cNvPr id="4" name="Rectangle 25"/>
          <p:cNvSpPr>
            <a:spLocks noGrp="1" noChangeArrowheads="1"/>
          </p:cNvSpPr>
          <p:nvPr>
            <p:ph type="ftr" sz="quarter" idx="11"/>
          </p:nvPr>
        </p:nvSpPr>
        <p:spPr>
          <a:ln/>
        </p:spPr>
        <p:txBody>
          <a:bodyPr/>
          <a:lstStyle>
            <a:lvl1pPr>
              <a:defRPr/>
            </a:lvl1pPr>
          </a:lstStyle>
          <a:p>
            <a:pPr>
              <a:defRPr/>
            </a:pPr>
            <a:endParaRPr lang="en-US"/>
          </a:p>
        </p:txBody>
      </p:sp>
      <p:sp>
        <p:nvSpPr>
          <p:cNvPr id="5" name="Rectangle 26"/>
          <p:cNvSpPr>
            <a:spLocks noGrp="1" noChangeArrowheads="1"/>
          </p:cNvSpPr>
          <p:nvPr>
            <p:ph type="sldNum" sz="quarter" idx="12"/>
          </p:nvPr>
        </p:nvSpPr>
        <p:spPr>
          <a:ln/>
        </p:spPr>
        <p:txBody>
          <a:bodyPr/>
          <a:lstStyle>
            <a:lvl1pPr>
              <a:defRPr/>
            </a:lvl1pPr>
          </a:lstStyle>
          <a:p>
            <a:pPr>
              <a:defRPr/>
            </a:pPr>
            <a:fld id="{F53544B6-7624-45B8-8E97-9C97FE07DBB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a:p>
        </p:txBody>
      </p:sp>
      <p:sp>
        <p:nvSpPr>
          <p:cNvPr id="3" name="Rectangle 25"/>
          <p:cNvSpPr>
            <a:spLocks noGrp="1" noChangeArrowheads="1"/>
          </p:cNvSpPr>
          <p:nvPr>
            <p:ph type="ftr" sz="quarter" idx="11"/>
          </p:nvPr>
        </p:nvSpPr>
        <p:spPr>
          <a:ln/>
        </p:spPr>
        <p:txBody>
          <a:bodyPr/>
          <a:lstStyle>
            <a:lvl1pPr>
              <a:defRPr/>
            </a:lvl1pPr>
          </a:lstStyle>
          <a:p>
            <a:pPr>
              <a:defRPr/>
            </a:pPr>
            <a:endParaRPr lang="en-US"/>
          </a:p>
        </p:txBody>
      </p:sp>
      <p:sp>
        <p:nvSpPr>
          <p:cNvPr id="4" name="Rectangle 26"/>
          <p:cNvSpPr>
            <a:spLocks noGrp="1" noChangeArrowheads="1"/>
          </p:cNvSpPr>
          <p:nvPr>
            <p:ph type="sldNum" sz="quarter" idx="12"/>
          </p:nvPr>
        </p:nvSpPr>
        <p:spPr>
          <a:ln/>
        </p:spPr>
        <p:txBody>
          <a:bodyPr/>
          <a:lstStyle>
            <a:lvl1pPr>
              <a:defRPr/>
            </a:lvl1pPr>
          </a:lstStyle>
          <a:p>
            <a:pPr>
              <a:defRPr/>
            </a:pPr>
            <a:fld id="{DE3355F4-A58B-4568-9E9D-3A8E6068F9E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ED5D1380-7561-48AB-94DE-68966E87D99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3404A7A1-C925-4570-9940-A23A7FB01A1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6146" name="Group 2"/>
          <p:cNvGrpSpPr>
            <a:grpSpLocks/>
          </p:cNvGrpSpPr>
          <p:nvPr/>
        </p:nvGrpSpPr>
        <p:grpSpPr bwMode="auto">
          <a:xfrm>
            <a:off x="0" y="0"/>
            <a:ext cx="9144000" cy="6858000"/>
            <a:chOff x="0" y="0"/>
            <a:chExt cx="5760" cy="4320"/>
          </a:xfrm>
        </p:grpSpPr>
        <p:sp>
          <p:nvSpPr>
            <p:cNvPr id="126979"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a:p>
          </p:txBody>
        </p:sp>
        <p:sp>
          <p:nvSpPr>
            <p:cNvPr id="126980"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a:p>
          </p:txBody>
        </p:sp>
      </p:grpSp>
      <p:sp>
        <p:nvSpPr>
          <p:cNvPr id="126981" name="Freeform 5"/>
          <p:cNvSpPr>
            <a:spLocks/>
          </p:cNvSpPr>
          <p:nvPr/>
        </p:nvSpPr>
        <p:spPr bwMode="hidden">
          <a:xfrm>
            <a:off x="6248400" y="626268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a:p>
        </p:txBody>
      </p:sp>
      <p:grpSp>
        <p:nvGrpSpPr>
          <p:cNvPr id="6148" name="Group 6"/>
          <p:cNvGrpSpPr>
            <a:grpSpLocks/>
          </p:cNvGrpSpPr>
          <p:nvPr/>
        </p:nvGrpSpPr>
        <p:grpSpPr bwMode="auto">
          <a:xfrm>
            <a:off x="0" y="6019800"/>
            <a:ext cx="7848600" cy="857250"/>
            <a:chOff x="0" y="3792"/>
            <a:chExt cx="4944" cy="540"/>
          </a:xfrm>
        </p:grpSpPr>
        <p:sp>
          <p:nvSpPr>
            <p:cNvPr id="126983"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a:p>
          </p:txBody>
        </p:sp>
        <p:grpSp>
          <p:nvGrpSpPr>
            <p:cNvPr id="6162" name="Group 8"/>
            <p:cNvGrpSpPr>
              <a:grpSpLocks/>
            </p:cNvGrpSpPr>
            <p:nvPr userDrawn="1"/>
          </p:nvGrpSpPr>
          <p:grpSpPr bwMode="auto">
            <a:xfrm>
              <a:off x="2486" y="3792"/>
              <a:ext cx="2458" cy="540"/>
              <a:chOff x="2486" y="3792"/>
              <a:chExt cx="2458" cy="540"/>
            </a:xfrm>
          </p:grpSpPr>
          <p:sp>
            <p:nvSpPr>
              <p:cNvPr id="126985"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a:p>
            </p:txBody>
          </p:sp>
          <p:sp>
            <p:nvSpPr>
              <p:cNvPr id="126986"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a:p>
            </p:txBody>
          </p:sp>
          <p:sp>
            <p:nvSpPr>
              <p:cNvPr id="126987"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a:p>
            </p:txBody>
          </p:sp>
          <p:sp>
            <p:nvSpPr>
              <p:cNvPr id="126988"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a:p>
            </p:txBody>
          </p:sp>
          <p:sp>
            <p:nvSpPr>
              <p:cNvPr id="126989"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a:p>
            </p:txBody>
          </p:sp>
        </p:grpSp>
        <p:sp>
          <p:nvSpPr>
            <p:cNvPr id="126990"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a:p>
          </p:txBody>
        </p:sp>
      </p:grpSp>
      <p:grpSp>
        <p:nvGrpSpPr>
          <p:cNvPr id="6149" name="Group 15"/>
          <p:cNvGrpSpPr>
            <a:grpSpLocks/>
          </p:cNvGrpSpPr>
          <p:nvPr/>
        </p:nvGrpSpPr>
        <p:grpSpPr bwMode="auto">
          <a:xfrm>
            <a:off x="627063" y="6021388"/>
            <a:ext cx="5684837" cy="849312"/>
            <a:chOff x="395" y="3793"/>
            <a:chExt cx="3581" cy="535"/>
          </a:xfrm>
        </p:grpSpPr>
        <p:sp>
          <p:nvSpPr>
            <p:cNvPr id="126992"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a:p>
          </p:txBody>
        </p:sp>
        <p:sp>
          <p:nvSpPr>
            <p:cNvPr id="126993"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a:p>
          </p:txBody>
        </p:sp>
        <p:sp>
          <p:nvSpPr>
            <p:cNvPr id="126994"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a:p>
          </p:txBody>
        </p:sp>
        <p:sp>
          <p:nvSpPr>
            <p:cNvPr id="126995"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a:p>
          </p:txBody>
        </p:sp>
        <p:sp>
          <p:nvSpPr>
            <p:cNvPr id="126996"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a:p>
          </p:txBody>
        </p:sp>
        <p:sp>
          <p:nvSpPr>
            <p:cNvPr id="126997"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a:p>
          </p:txBody>
        </p:sp>
      </p:grpSp>
      <p:sp>
        <p:nvSpPr>
          <p:cNvPr id="126998"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51" name="Rectangle 23"/>
          <p:cNvSpPr>
            <a:spLocks noGrp="1" noChangeArrowheads="1"/>
          </p:cNvSpPr>
          <p:nvPr>
            <p:ph type="body" idx="1"/>
          </p:nvPr>
        </p:nvSpPr>
        <p:spPr bwMode="auto">
          <a:xfrm>
            <a:off x="457200" y="1600200"/>
            <a:ext cx="8229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7000"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pPr>
              <a:defRPr/>
            </a:pPr>
            <a:endParaRPr lang="en-US"/>
          </a:p>
        </p:txBody>
      </p:sp>
      <p:sp>
        <p:nvSpPr>
          <p:cNvPr id="127001"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pPr>
              <a:defRPr/>
            </a:pPr>
            <a:endParaRPr lang="en-US"/>
          </a:p>
        </p:txBody>
      </p:sp>
      <p:sp>
        <p:nvSpPr>
          <p:cNvPr id="127002"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pPr>
              <a:defRPr/>
            </a:pPr>
            <a:fld id="{459C5DBF-1876-4925-8E4E-8D75B1BB292F}"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06"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7" r:id="rId1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6.v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7.v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8.v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oleObject" Target="../embeddings/oleObject9.bin"/></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oleObject" Target="../embeddings/oleObject11.bin"/></Relationships>
</file>

<file path=ppt/slides/_rels/slide5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33400" y="152400"/>
            <a:ext cx="7772400" cy="1981200"/>
          </a:xfrm>
        </p:spPr>
        <p:txBody>
          <a:bodyPr/>
          <a:lstStyle/>
          <a:p>
            <a:pPr eaLnBrk="1" hangingPunct="1">
              <a:defRPr/>
            </a:pPr>
            <a:r>
              <a:rPr lang="en-GB" altLang="en-GB" b="1" dirty="0" smtClean="0">
                <a:solidFill>
                  <a:srgbClr val="FF0066"/>
                </a:solidFill>
              </a:rPr>
              <a:t>  FUZZY  CONTROLLER DESIGN</a:t>
            </a:r>
          </a:p>
        </p:txBody>
      </p:sp>
      <p:sp>
        <p:nvSpPr>
          <p:cNvPr id="1029" name="Rectangle 5"/>
          <p:cNvSpPr>
            <a:spLocks noChangeArrowheads="1"/>
          </p:cNvSpPr>
          <p:nvPr/>
        </p:nvSpPr>
        <p:spPr bwMode="auto">
          <a:xfrm>
            <a:off x="533400" y="2362200"/>
            <a:ext cx="7772400" cy="1447800"/>
          </a:xfrm>
          <a:prstGeom prst="rect">
            <a:avLst/>
          </a:prstGeom>
          <a:noFill/>
          <a:ln w="9525">
            <a:noFill/>
            <a:miter lim="800000"/>
            <a:headEnd/>
            <a:tailEnd/>
          </a:ln>
        </p:spPr>
        <p:txBody>
          <a:bodyPr anchor="ctr"/>
          <a:lstStyle/>
          <a:p>
            <a:pPr algn="ctr" eaLnBrk="1" hangingPunct="1"/>
            <a:endParaRPr lang="en-GB" altLang="en-GB" sz="2000">
              <a:solidFill>
                <a:srgbClr val="FFFF00"/>
              </a:solidFill>
              <a:latin typeface="Times New Roman" charset="0"/>
            </a:endParaRPr>
          </a:p>
          <a:p>
            <a:pPr algn="ctr" eaLnBrk="1" hangingPunct="1"/>
            <a:endParaRPr lang="en-GB" altLang="en-GB" sz="2000">
              <a:solidFill>
                <a:srgbClr val="FFFF00"/>
              </a:solidFill>
              <a:latin typeface="Times New Roman" charset="0"/>
            </a:endParaRPr>
          </a:p>
          <a:p>
            <a:pPr algn="ctr" eaLnBrk="1" hangingPunct="1"/>
            <a:endParaRPr lang="en-GB" altLang="en-GB" sz="2000">
              <a:solidFill>
                <a:srgbClr val="FFFF00"/>
              </a:solidFill>
              <a:latin typeface="Times New Roman" charset="0"/>
            </a:endParaRPr>
          </a:p>
          <a:p>
            <a:pPr algn="ctr" eaLnBrk="1" hangingPunct="1"/>
            <a:endParaRPr lang="en-GB" altLang="en-GB" sz="4400">
              <a:solidFill>
                <a:srgbClr val="FF00FF"/>
              </a:solidFill>
              <a:latin typeface="Times New Roman" charset="0"/>
            </a:endParaRPr>
          </a:p>
          <a:p>
            <a:pPr algn="ctr" eaLnBrk="1" hangingPunct="1"/>
            <a:endParaRPr lang="en-GB" altLang="en-GB" sz="4400">
              <a:solidFill>
                <a:srgbClr val="FF00FF"/>
              </a:solidFill>
              <a:latin typeface="Times New Roman" charset="0"/>
            </a:endParaRPr>
          </a:p>
        </p:txBody>
      </p:sp>
      <p:sp>
        <p:nvSpPr>
          <p:cNvPr id="1030" name="Rectangle 6"/>
          <p:cNvSpPr>
            <a:spLocks noChangeArrowheads="1"/>
          </p:cNvSpPr>
          <p:nvPr/>
        </p:nvSpPr>
        <p:spPr bwMode="auto">
          <a:xfrm>
            <a:off x="457200" y="4572000"/>
            <a:ext cx="8686800" cy="1752600"/>
          </a:xfrm>
          <a:prstGeom prst="rect">
            <a:avLst/>
          </a:prstGeom>
          <a:noFill/>
          <a:ln w="9525">
            <a:noFill/>
            <a:miter lim="800000"/>
            <a:headEnd/>
            <a:tailEnd/>
          </a:ln>
        </p:spPr>
        <p:txBody>
          <a:bodyPr anchor="ctr"/>
          <a:lstStyle/>
          <a:p>
            <a:pPr algn="ctr" eaLnBrk="1" hangingPunct="1"/>
            <a:endParaRPr lang="en-GB" altLang="en-GB" sz="4800">
              <a:solidFill>
                <a:srgbClr val="FFFF00"/>
              </a:solidFill>
              <a:latin typeface="Times New Roman" charset="0"/>
            </a:endParaRPr>
          </a:p>
          <a:p>
            <a:pPr algn="ctr" eaLnBrk="1" hangingPunct="1"/>
            <a:endParaRPr lang="en-GB" altLang="en-GB" sz="4800">
              <a:solidFill>
                <a:srgbClr val="FFFF00"/>
              </a:solidFill>
              <a:latin typeface="Times New Roman" charset="0"/>
            </a:endParaRPr>
          </a:p>
          <a:p>
            <a:pPr algn="ctr" eaLnBrk="1" hangingPunct="1"/>
            <a:r>
              <a:rPr lang="en-GB" altLang="en-GB" sz="4800">
                <a:solidFill>
                  <a:srgbClr val="FF00FF"/>
                </a:solidFill>
                <a:latin typeface="Times New Roman" charset="0"/>
              </a:rPr>
              <a:t>Dr.S.S.Thakur</a:t>
            </a:r>
          </a:p>
          <a:p>
            <a:pPr algn="ctr" eaLnBrk="1" hangingPunct="1"/>
            <a:r>
              <a:rPr lang="en-GB" altLang="en-GB" sz="4800">
                <a:solidFill>
                  <a:srgbClr val="FFFF00"/>
                </a:solidFill>
                <a:latin typeface="Times New Roman" charset="0"/>
              </a:rPr>
              <a:t>Jabalpur Engi</a:t>
            </a:r>
            <a:r>
              <a:rPr lang="en-GB" altLang="en-GB" sz="4000">
                <a:solidFill>
                  <a:srgbClr val="FFFF00"/>
                </a:solidFill>
                <a:latin typeface="Times New Roman" charset="0"/>
              </a:rPr>
              <a:t>neering College, Jabalpur (M.P.)</a:t>
            </a:r>
          </a:p>
          <a:p>
            <a:pPr algn="ctr" eaLnBrk="1" hangingPunct="1"/>
            <a:endParaRPr lang="en-GB" altLang="en-GB" sz="4400">
              <a:solidFill>
                <a:srgbClr val="FFFF00"/>
              </a:solidFill>
              <a:latin typeface="Times New Roman" charset="0"/>
            </a:endParaRPr>
          </a:p>
        </p:txBody>
      </p:sp>
      <p:graphicFrame>
        <p:nvGraphicFramePr>
          <p:cNvPr id="2" name="Object 7"/>
          <p:cNvGraphicFramePr>
            <a:graphicFrameLocks/>
          </p:cNvGraphicFramePr>
          <p:nvPr/>
        </p:nvGraphicFramePr>
        <p:xfrm>
          <a:off x="2057400" y="2133600"/>
          <a:ext cx="5562600" cy="2286000"/>
        </p:xfrm>
        <a:graphic>
          <a:graphicData uri="http://schemas.openxmlformats.org/presentationml/2006/ole">
            <p:oleObj spid="_x0000_s1026" name="Bitmap Image" r:id="rId4" imgW="3949560" imgH="4574880" progId="PBrush">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0" y="0"/>
            <a:ext cx="9144000" cy="1828800"/>
          </a:xfrm>
          <a:solidFill>
            <a:schemeClr val="accent1"/>
          </a:solidFill>
        </p:spPr>
        <p:txBody>
          <a:bodyPr/>
          <a:lstStyle/>
          <a:p>
            <a:pPr eaLnBrk="1" hangingPunct="1">
              <a:defRPr/>
            </a:pPr>
            <a:r>
              <a:rPr lang="en-US" smtClean="0"/>
              <a:t>           </a:t>
            </a:r>
            <a:r>
              <a:rPr lang="en-US" smtClean="0">
                <a:solidFill>
                  <a:schemeClr val="folHlink"/>
                </a:solidFill>
              </a:rPr>
              <a:t>FUZZY HARDWARE</a:t>
            </a:r>
          </a:p>
        </p:txBody>
      </p:sp>
      <p:sp>
        <p:nvSpPr>
          <p:cNvPr id="15363" name="Rectangle 3"/>
          <p:cNvSpPr>
            <a:spLocks noGrp="1" noChangeArrowheads="1"/>
          </p:cNvSpPr>
          <p:nvPr>
            <p:ph type="body" idx="1"/>
          </p:nvPr>
        </p:nvSpPr>
        <p:spPr>
          <a:xfrm>
            <a:off x="533400" y="1981200"/>
            <a:ext cx="8077200" cy="4114800"/>
          </a:xfrm>
        </p:spPr>
        <p:txBody>
          <a:bodyPr/>
          <a:lstStyle/>
          <a:p>
            <a:pPr eaLnBrk="1" hangingPunct="1"/>
            <a:r>
              <a:rPr lang="en-US" smtClean="0">
                <a:solidFill>
                  <a:srgbClr val="FFFF00"/>
                </a:solidFill>
              </a:rPr>
              <a:t>MOTOROLA 68HC12 MICROCONTROLLER</a:t>
            </a:r>
          </a:p>
          <a:p>
            <a:pPr eaLnBrk="1" hangingPunct="1"/>
            <a:r>
              <a:rPr lang="en-US" smtClean="0">
                <a:solidFill>
                  <a:srgbClr val="FFFF00"/>
                </a:solidFill>
              </a:rPr>
              <a:t>CE124 FUZZY LOGIC TRAINER</a:t>
            </a:r>
          </a:p>
          <a:p>
            <a:pPr eaLnBrk="1" hangingPunct="1"/>
            <a:r>
              <a:rPr lang="en-US" smtClean="0">
                <a:solidFill>
                  <a:srgbClr val="FFFF00"/>
                </a:solidFill>
              </a:rPr>
              <a:t>ST52 DURALOGIC MICROCONTROLLER</a:t>
            </a:r>
          </a:p>
          <a:p>
            <a:pPr eaLnBrk="1" hangingPunct="1"/>
            <a:r>
              <a:rPr lang="en-US" smtClean="0">
                <a:solidFill>
                  <a:srgbClr val="FFFF00"/>
                </a:solidFill>
              </a:rPr>
              <a:t>VY 86C570 FUZZY COPROCESSOR CHIP</a:t>
            </a:r>
          </a:p>
          <a:p>
            <a:pPr eaLnBrk="1" hangingPunct="1"/>
            <a:r>
              <a:rPr lang="en-US" smtClean="0">
                <a:solidFill>
                  <a:srgbClr val="FFFF00"/>
                </a:solidFill>
              </a:rPr>
              <a:t>FP1000 FUZZY COPROCESSOR</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2"/>
          <p:cNvSpPr txBox="1">
            <a:spLocks noChangeArrowheads="1"/>
          </p:cNvSpPr>
          <p:nvPr/>
        </p:nvSpPr>
        <p:spPr bwMode="auto">
          <a:xfrm>
            <a:off x="609600" y="1981200"/>
            <a:ext cx="7772400" cy="3925888"/>
          </a:xfrm>
          <a:prstGeom prst="rect">
            <a:avLst/>
          </a:prstGeom>
          <a:noFill/>
          <a:ln w="9525">
            <a:noFill/>
            <a:miter lim="800000"/>
            <a:headEnd/>
            <a:tailEnd/>
          </a:ln>
          <a:effectLst/>
        </p:spPr>
        <p:txBody>
          <a:bodyPr>
            <a:spAutoFit/>
          </a:bodyPr>
          <a:lstStyle/>
          <a:p>
            <a:pPr algn="just" eaLnBrk="1" hangingPunct="1">
              <a:spcBef>
                <a:spcPct val="50000"/>
              </a:spcBef>
              <a:defRPr/>
            </a:pPr>
            <a:r>
              <a:rPr lang="en-US" b="1">
                <a:solidFill>
                  <a:srgbClr val="66FF33"/>
                </a:solidFill>
                <a:effectLst>
                  <a:outerShdw blurRad="38100" dist="38100" dir="2700000" algn="tl">
                    <a:srgbClr val="000000"/>
                  </a:outerShdw>
                </a:effectLst>
                <a:latin typeface="Times New Roman" charset="0"/>
                <a:cs typeface="Times New Roman" charset="0"/>
              </a:rPr>
              <a:t>DEFINITION</a:t>
            </a:r>
          </a:p>
          <a:p>
            <a:pPr algn="just" eaLnBrk="1" hangingPunct="1">
              <a:spcBef>
                <a:spcPct val="50000"/>
              </a:spcBef>
              <a:defRPr/>
            </a:pPr>
            <a:r>
              <a:rPr lang="en-US" b="1">
                <a:solidFill>
                  <a:srgbClr val="FFFF00"/>
                </a:solidFill>
                <a:effectLst>
                  <a:outerShdw blurRad="38100" dist="38100" dir="2700000" algn="tl">
                    <a:srgbClr val="000000"/>
                  </a:outerShdw>
                </a:effectLst>
                <a:latin typeface="Times New Roman" charset="0"/>
                <a:cs typeface="Times New Roman" charset="0"/>
              </a:rPr>
              <a:t>Let X be the universe of discourse with the generic element of X denoted by x. A fuzzy subset A of X   is characterized by a membership function </a:t>
            </a:r>
            <a:r>
              <a:rPr lang="en-US" b="1">
                <a:solidFill>
                  <a:srgbClr val="FFFF00"/>
                </a:solidFill>
                <a:effectLst>
                  <a:outerShdw blurRad="38100" dist="38100" dir="2700000" algn="tl">
                    <a:srgbClr val="000000"/>
                  </a:outerShdw>
                </a:effectLst>
                <a:latin typeface="Times New Roman" charset="0"/>
                <a:cs typeface="Times New Roman" charset="0"/>
                <a:sym typeface="Symbol" pitchFamily="18" charset="2"/>
              </a:rPr>
              <a:t></a:t>
            </a:r>
            <a:r>
              <a:rPr lang="en-US" b="1" baseline="-30000">
                <a:solidFill>
                  <a:srgbClr val="FFFF00"/>
                </a:solidFill>
                <a:effectLst>
                  <a:outerShdw blurRad="38100" dist="38100" dir="2700000" algn="tl">
                    <a:srgbClr val="000000"/>
                  </a:outerShdw>
                </a:effectLst>
                <a:latin typeface="Times New Roman" charset="0"/>
                <a:cs typeface="Times New Roman" charset="0"/>
              </a:rPr>
              <a:t>A</a:t>
            </a:r>
            <a:r>
              <a:rPr lang="en-US" b="1">
                <a:solidFill>
                  <a:srgbClr val="FFFF00"/>
                </a:solidFill>
                <a:effectLst>
                  <a:outerShdw blurRad="38100" dist="38100" dir="2700000" algn="tl">
                    <a:srgbClr val="000000"/>
                  </a:outerShdw>
                </a:effectLst>
                <a:latin typeface="Times New Roman" charset="0"/>
                <a:cs typeface="Times New Roman" charset="0"/>
              </a:rPr>
              <a:t>: X</a:t>
            </a:r>
            <a:r>
              <a:rPr lang="en-US" b="1">
                <a:solidFill>
                  <a:srgbClr val="FFFF00"/>
                </a:solidFill>
                <a:effectLst>
                  <a:outerShdw blurRad="38100" dist="38100" dir="2700000" algn="tl">
                    <a:srgbClr val="000000"/>
                  </a:outerShdw>
                </a:effectLst>
                <a:latin typeface="Times New Roman" charset="0"/>
                <a:cs typeface="Times New Roman" charset="0"/>
                <a:sym typeface="Symbol" pitchFamily="18" charset="2"/>
              </a:rPr>
              <a:t></a:t>
            </a:r>
            <a:r>
              <a:rPr lang="en-US" b="1">
                <a:solidFill>
                  <a:srgbClr val="FFFF00"/>
                </a:solidFill>
                <a:effectLst>
                  <a:outerShdw blurRad="38100" dist="38100" dir="2700000" algn="tl">
                    <a:srgbClr val="000000"/>
                  </a:outerShdw>
                </a:effectLst>
                <a:latin typeface="Times New Roman" charset="0"/>
                <a:cs typeface="Times New Roman" charset="0"/>
              </a:rPr>
              <a:t>[0,1], which associate each member x of X a number </a:t>
            </a:r>
            <a:r>
              <a:rPr lang="en-US" b="1">
                <a:solidFill>
                  <a:srgbClr val="FFFF00"/>
                </a:solidFill>
                <a:effectLst>
                  <a:outerShdw blurRad="38100" dist="38100" dir="2700000" algn="tl">
                    <a:srgbClr val="000000"/>
                  </a:outerShdw>
                </a:effectLst>
                <a:latin typeface="Times New Roman" charset="0"/>
                <a:cs typeface="Times New Roman" charset="0"/>
                <a:sym typeface="Symbol" pitchFamily="18" charset="2"/>
              </a:rPr>
              <a:t></a:t>
            </a:r>
            <a:r>
              <a:rPr lang="en-US" b="1" baseline="-30000">
                <a:solidFill>
                  <a:srgbClr val="FFFF00"/>
                </a:solidFill>
                <a:effectLst>
                  <a:outerShdw blurRad="38100" dist="38100" dir="2700000" algn="tl">
                    <a:srgbClr val="000000"/>
                  </a:outerShdw>
                </a:effectLst>
                <a:latin typeface="Times New Roman" charset="0"/>
                <a:cs typeface="Times New Roman" charset="0"/>
              </a:rPr>
              <a:t>A</a:t>
            </a:r>
            <a:r>
              <a:rPr lang="en-US" b="1">
                <a:solidFill>
                  <a:srgbClr val="FFFF00"/>
                </a:solidFill>
                <a:effectLst>
                  <a:outerShdw blurRad="38100" dist="38100" dir="2700000" algn="tl">
                    <a:srgbClr val="000000"/>
                  </a:outerShdw>
                </a:effectLst>
                <a:latin typeface="Times New Roman" charset="0"/>
                <a:cs typeface="Times New Roman" charset="0"/>
              </a:rPr>
              <a:t>(x)  of closed interval     [0 ,1] representing the grade of membership of x in X. The   fuzzy set A is denoted as: </a:t>
            </a:r>
          </a:p>
          <a:p>
            <a:pPr eaLnBrk="1" hangingPunct="1">
              <a:spcBef>
                <a:spcPct val="50000"/>
              </a:spcBef>
              <a:defRPr/>
            </a:pPr>
            <a:r>
              <a:rPr lang="en-US" b="1">
                <a:solidFill>
                  <a:srgbClr val="FFFF00"/>
                </a:solidFill>
                <a:effectLst>
                  <a:outerShdw blurRad="38100" dist="38100" dir="2700000" algn="tl">
                    <a:srgbClr val="000000"/>
                  </a:outerShdw>
                </a:effectLst>
                <a:latin typeface="Times New Roman" charset="0"/>
                <a:cs typeface="Times New Roman" charset="0"/>
              </a:rPr>
              <a:t> </a:t>
            </a:r>
          </a:p>
          <a:p>
            <a:pPr eaLnBrk="1" hangingPunct="1">
              <a:spcBef>
                <a:spcPct val="50000"/>
              </a:spcBef>
              <a:defRPr/>
            </a:pPr>
            <a:r>
              <a:rPr lang="en-US" b="1">
                <a:solidFill>
                  <a:srgbClr val="FFFF00"/>
                </a:solidFill>
                <a:effectLst>
                  <a:outerShdw blurRad="38100" dist="38100" dir="2700000" algn="tl">
                    <a:srgbClr val="000000"/>
                  </a:outerShdw>
                </a:effectLst>
                <a:latin typeface="Times New Roman" charset="0"/>
                <a:cs typeface="Times New Roman" charset="0"/>
              </a:rPr>
              <a:t>                    A={</a:t>
            </a:r>
            <a:r>
              <a:rPr lang="en-US" b="1">
                <a:solidFill>
                  <a:srgbClr val="FFFF00"/>
                </a:solidFill>
                <a:effectLst>
                  <a:outerShdw blurRad="38100" dist="38100" dir="2700000" algn="tl">
                    <a:srgbClr val="000000"/>
                  </a:outerShdw>
                </a:effectLst>
                <a:latin typeface="Times New Roman" charset="0"/>
                <a:cs typeface="Times New Roman" charset="0"/>
                <a:sym typeface="Symbol" pitchFamily="18" charset="2"/>
              </a:rPr>
              <a:t></a:t>
            </a:r>
            <a:r>
              <a:rPr lang="en-US" b="1" baseline="-30000">
                <a:solidFill>
                  <a:srgbClr val="FFFF00"/>
                </a:solidFill>
                <a:effectLst>
                  <a:outerShdw blurRad="38100" dist="38100" dir="2700000" algn="tl">
                    <a:srgbClr val="000000"/>
                  </a:outerShdw>
                </a:effectLst>
                <a:latin typeface="Times New Roman" charset="0"/>
                <a:cs typeface="Times New Roman" charset="0"/>
              </a:rPr>
              <a:t>A </a:t>
            </a:r>
            <a:r>
              <a:rPr lang="en-US" b="1">
                <a:solidFill>
                  <a:srgbClr val="FFFF00"/>
                </a:solidFill>
                <a:effectLst>
                  <a:outerShdw blurRad="38100" dist="38100" dir="2700000" algn="tl">
                    <a:srgbClr val="000000"/>
                  </a:outerShdw>
                </a:effectLst>
                <a:latin typeface="Times New Roman" charset="0"/>
                <a:cs typeface="Times New Roman" charset="0"/>
              </a:rPr>
              <a:t>(x)/x : x</a:t>
            </a:r>
            <a:r>
              <a:rPr lang="en-US" b="1">
                <a:solidFill>
                  <a:srgbClr val="FFFF00"/>
                </a:solidFill>
                <a:effectLst>
                  <a:outerShdw blurRad="38100" dist="38100" dir="2700000" algn="tl">
                    <a:srgbClr val="000000"/>
                  </a:outerShdw>
                </a:effectLst>
                <a:latin typeface="Times New Roman" charset="0"/>
                <a:cs typeface="Times New Roman" charset="0"/>
                <a:sym typeface="Symbol" pitchFamily="18" charset="2"/>
              </a:rPr>
              <a:t></a:t>
            </a:r>
            <a:r>
              <a:rPr lang="en-US" b="1">
                <a:solidFill>
                  <a:srgbClr val="FFFF00"/>
                </a:solidFill>
                <a:effectLst>
                  <a:outerShdw blurRad="38100" dist="38100" dir="2700000" algn="tl">
                    <a:srgbClr val="000000"/>
                  </a:outerShdw>
                </a:effectLst>
                <a:latin typeface="Times New Roman" charset="0"/>
                <a:cs typeface="Times New Roman" charset="0"/>
              </a:rPr>
              <a:t>X}</a:t>
            </a:r>
            <a:endParaRPr lang="en-US" b="1">
              <a:solidFill>
                <a:srgbClr val="FFFF00"/>
              </a:solidFill>
              <a:effectLst>
                <a:outerShdw blurRad="38100" dist="38100" dir="2700000" algn="tl">
                  <a:srgbClr val="000000"/>
                </a:outerShdw>
              </a:effectLst>
              <a:latin typeface="Times New Roman" charset="0"/>
            </a:endParaRPr>
          </a:p>
        </p:txBody>
      </p:sp>
      <p:sp>
        <p:nvSpPr>
          <p:cNvPr id="92163" name="Text Box 3"/>
          <p:cNvSpPr txBox="1">
            <a:spLocks noChangeArrowheads="1"/>
          </p:cNvSpPr>
          <p:nvPr/>
        </p:nvSpPr>
        <p:spPr bwMode="auto">
          <a:xfrm>
            <a:off x="2514600" y="609600"/>
            <a:ext cx="3352800" cy="701675"/>
          </a:xfrm>
          <a:prstGeom prst="rect">
            <a:avLst/>
          </a:prstGeom>
          <a:noFill/>
          <a:ln w="9525">
            <a:noFill/>
            <a:miter lim="800000"/>
            <a:headEnd/>
            <a:tailEnd/>
          </a:ln>
          <a:effectLst/>
        </p:spPr>
        <p:txBody>
          <a:bodyPr>
            <a:spAutoFit/>
          </a:bodyPr>
          <a:lstStyle/>
          <a:p>
            <a:pPr algn="ctr" eaLnBrk="1" hangingPunct="1">
              <a:spcBef>
                <a:spcPct val="50000"/>
              </a:spcBef>
              <a:defRPr/>
            </a:pPr>
            <a:r>
              <a:rPr lang="en-US" sz="4000" b="1">
                <a:solidFill>
                  <a:srgbClr val="FF0066"/>
                </a:solidFill>
                <a:effectLst>
                  <a:outerShdw blurRad="38100" dist="38100" dir="2700000" algn="tl">
                    <a:srgbClr val="000000"/>
                  </a:outerShdw>
                </a:effectLst>
                <a:latin typeface="Times New Roman" charset="0"/>
              </a:rPr>
              <a:t>FUZZY SET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002F00"/>
            </a:gs>
            <a:gs pos="100000">
              <a:srgbClr val="006600"/>
            </a:gs>
          </a:gsLst>
          <a:path path="shape">
            <a:fillToRect l="50000" t="50000" r="50000" b="50000"/>
          </a:path>
        </a:gra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681038" y="276225"/>
            <a:ext cx="7627937" cy="912813"/>
          </a:xfrm>
        </p:spPr>
        <p:txBody>
          <a:bodyPr/>
          <a:lstStyle/>
          <a:p>
            <a:pPr eaLnBrk="1" hangingPunct="1">
              <a:defRPr/>
            </a:pPr>
            <a:r>
              <a:rPr lang="en-US" b="1" dirty="0" smtClean="0">
                <a:solidFill>
                  <a:srgbClr val="FF0066"/>
                </a:solidFill>
              </a:rPr>
              <a:t>Fuzzy Logic</a:t>
            </a:r>
          </a:p>
        </p:txBody>
      </p:sp>
      <p:sp>
        <p:nvSpPr>
          <p:cNvPr id="99331" name="Text Box 3"/>
          <p:cNvSpPr txBox="1">
            <a:spLocks noChangeArrowheads="1"/>
          </p:cNvSpPr>
          <p:nvPr/>
        </p:nvSpPr>
        <p:spPr bwMode="auto">
          <a:xfrm>
            <a:off x="838200" y="1371600"/>
            <a:ext cx="7918450" cy="1800225"/>
          </a:xfrm>
          <a:prstGeom prst="rect">
            <a:avLst/>
          </a:prstGeom>
          <a:noFill/>
          <a:ln w="12700">
            <a:noFill/>
            <a:miter lim="800000"/>
            <a:headEnd/>
            <a:tailEnd/>
          </a:ln>
          <a:effectLst/>
        </p:spPr>
        <p:txBody>
          <a:bodyPr>
            <a:spAutoFit/>
          </a:bodyPr>
          <a:lstStyle/>
          <a:p>
            <a:pPr>
              <a:defRPr/>
            </a:pPr>
            <a:endParaRPr lang="en-US" sz="2800" b="1" dirty="0">
              <a:solidFill>
                <a:srgbClr val="FF00FF"/>
              </a:solidFill>
              <a:effectLst>
                <a:outerShdw blurRad="38100" dist="38100" dir="2700000" algn="tl">
                  <a:srgbClr val="000000"/>
                </a:outerShdw>
              </a:effectLst>
              <a:latin typeface="Times New Roman" charset="0"/>
            </a:endParaRPr>
          </a:p>
          <a:p>
            <a:pPr>
              <a:defRPr/>
            </a:pPr>
            <a:endParaRPr lang="en-US" sz="2800" b="1" dirty="0">
              <a:solidFill>
                <a:srgbClr val="FF00FF"/>
              </a:solidFill>
              <a:effectLst>
                <a:outerShdw blurRad="38100" dist="38100" dir="2700000" algn="tl">
                  <a:srgbClr val="000000"/>
                </a:outerShdw>
              </a:effectLst>
              <a:latin typeface="Times New Roman" charset="0"/>
            </a:endParaRPr>
          </a:p>
          <a:p>
            <a:pPr>
              <a:defRPr/>
            </a:pPr>
            <a:r>
              <a:rPr lang="en-US" sz="2800" b="1" dirty="0">
                <a:solidFill>
                  <a:srgbClr val="FF00FF"/>
                </a:solidFill>
                <a:latin typeface="Times New Roman" charset="0"/>
              </a:rPr>
              <a:t>A branch of logic that uses degrees of membership </a:t>
            </a:r>
          </a:p>
          <a:p>
            <a:pPr>
              <a:defRPr/>
            </a:pPr>
            <a:r>
              <a:rPr lang="en-US" sz="2800" b="1" dirty="0">
                <a:solidFill>
                  <a:srgbClr val="FF00FF"/>
                </a:solidFill>
                <a:latin typeface="Times New Roman" charset="0"/>
              </a:rPr>
              <a:t>in sets rather than a strict true/false membership.</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1066800" y="0"/>
            <a:ext cx="7564438" cy="1143000"/>
          </a:xfrm>
        </p:spPr>
        <p:txBody>
          <a:bodyPr/>
          <a:lstStyle/>
          <a:p>
            <a:pPr eaLnBrk="1" hangingPunct="1">
              <a:defRPr/>
            </a:pPr>
            <a:r>
              <a:rPr lang="en-US" b="1" smtClean="0">
                <a:solidFill>
                  <a:srgbClr val="FF0066"/>
                </a:solidFill>
              </a:rPr>
              <a:t>Linguistic Variables</a:t>
            </a:r>
          </a:p>
        </p:txBody>
      </p:sp>
      <p:sp>
        <p:nvSpPr>
          <p:cNvPr id="24579" name="Text Box 3"/>
          <p:cNvSpPr txBox="1">
            <a:spLocks noChangeArrowheads="1"/>
          </p:cNvSpPr>
          <p:nvPr/>
        </p:nvSpPr>
        <p:spPr bwMode="auto">
          <a:xfrm>
            <a:off x="533400" y="1371600"/>
            <a:ext cx="8177213" cy="5122863"/>
          </a:xfrm>
          <a:prstGeom prst="rect">
            <a:avLst/>
          </a:prstGeom>
          <a:noFill/>
          <a:ln w="12700">
            <a:noFill/>
            <a:miter lim="800000"/>
            <a:headEnd/>
            <a:tailEnd/>
          </a:ln>
        </p:spPr>
        <p:txBody>
          <a:bodyPr wrap="none">
            <a:spAutoFit/>
          </a:bodyPr>
          <a:lstStyle/>
          <a:p>
            <a:pPr>
              <a:buFontTx/>
              <a:buChar char="•"/>
            </a:pPr>
            <a:r>
              <a:rPr lang="en-US" sz="2800" b="1">
                <a:solidFill>
                  <a:srgbClr val="FF33CC"/>
                </a:solidFill>
                <a:latin typeface="Times New Roman" charset="0"/>
              </a:rPr>
              <a:t> </a:t>
            </a:r>
            <a:r>
              <a:rPr lang="en-US" sz="2800" b="1">
                <a:solidFill>
                  <a:srgbClr val="00279F"/>
                </a:solidFill>
                <a:latin typeface="Times New Roman" charset="0"/>
              </a:rPr>
              <a:t> </a:t>
            </a:r>
            <a:r>
              <a:rPr lang="en-US" sz="2800" b="1">
                <a:solidFill>
                  <a:srgbClr val="FFFF99"/>
                </a:solidFill>
                <a:latin typeface="Times New Roman" charset="0"/>
              </a:rPr>
              <a:t>Fuzzy logic quantifies and reasons about vague </a:t>
            </a:r>
          </a:p>
          <a:p>
            <a:pPr>
              <a:spcAft>
                <a:spcPct val="50000"/>
              </a:spcAft>
            </a:pPr>
            <a:r>
              <a:rPr lang="en-US" sz="2800" b="1">
                <a:solidFill>
                  <a:srgbClr val="FFFF99"/>
                </a:solidFill>
                <a:latin typeface="Times New Roman" charset="0"/>
              </a:rPr>
              <a:t>   or fuzzy terms that appear in our natural language</a:t>
            </a:r>
          </a:p>
          <a:p>
            <a:pPr>
              <a:spcAft>
                <a:spcPct val="50000"/>
              </a:spcAft>
              <a:buFontTx/>
              <a:buChar char="•"/>
            </a:pPr>
            <a:r>
              <a:rPr lang="en-US" sz="2800" b="1">
                <a:solidFill>
                  <a:srgbClr val="FFFF99"/>
                </a:solidFill>
                <a:latin typeface="Times New Roman" charset="0"/>
              </a:rPr>
              <a:t>  Fuzzy Terms are referred to as linguistic variables</a:t>
            </a:r>
          </a:p>
          <a:p>
            <a:r>
              <a:rPr lang="en-US" sz="2800" b="1">
                <a:solidFill>
                  <a:srgbClr val="FFFF99"/>
                </a:solidFill>
                <a:latin typeface="Times New Roman" charset="0"/>
              </a:rPr>
              <a:t>Definition:  Linguistic Variable</a:t>
            </a:r>
          </a:p>
          <a:p>
            <a:r>
              <a:rPr lang="en-US" sz="2800" b="1">
                <a:solidFill>
                  <a:srgbClr val="FFFF99"/>
                </a:solidFill>
                <a:latin typeface="Times New Roman" charset="0"/>
              </a:rPr>
              <a:t>Term used in our natural language to describe some </a:t>
            </a:r>
          </a:p>
          <a:p>
            <a:pPr>
              <a:spcAft>
                <a:spcPct val="50000"/>
              </a:spcAft>
            </a:pPr>
            <a:r>
              <a:rPr lang="en-US" sz="2800" b="1">
                <a:solidFill>
                  <a:srgbClr val="FFFF99"/>
                </a:solidFill>
                <a:latin typeface="Times New Roman" charset="0"/>
              </a:rPr>
              <a:t>concept that usually has vague or fuzzy values</a:t>
            </a:r>
          </a:p>
          <a:p>
            <a:r>
              <a:rPr lang="en-US" b="1">
                <a:solidFill>
                  <a:srgbClr val="FF00FF"/>
                </a:solidFill>
                <a:latin typeface="Times New Roman" charset="0"/>
              </a:rPr>
              <a:t>Examples:</a:t>
            </a:r>
          </a:p>
          <a:p>
            <a:r>
              <a:rPr lang="en-US" b="1" u="sng">
                <a:solidFill>
                  <a:srgbClr val="FF00FF"/>
                </a:solidFill>
                <a:latin typeface="Times New Roman" charset="0"/>
              </a:rPr>
              <a:t>Linguistic Variable                       Typical Values</a:t>
            </a:r>
          </a:p>
          <a:p>
            <a:r>
              <a:rPr lang="en-US" b="1">
                <a:solidFill>
                  <a:srgbClr val="FF00FF"/>
                </a:solidFill>
                <a:latin typeface="Times New Roman" charset="0"/>
              </a:rPr>
              <a:t>Temperature                                  hot, cold</a:t>
            </a:r>
          </a:p>
          <a:p>
            <a:r>
              <a:rPr lang="en-US" b="1">
                <a:solidFill>
                  <a:srgbClr val="FF00FF"/>
                </a:solidFill>
                <a:latin typeface="Times New Roman" charset="0"/>
              </a:rPr>
              <a:t>Height                                            short, medium, tall</a:t>
            </a:r>
          </a:p>
          <a:p>
            <a:r>
              <a:rPr lang="en-US" b="1">
                <a:solidFill>
                  <a:srgbClr val="FF00FF"/>
                </a:solidFill>
                <a:latin typeface="Times New Roman" charset="0"/>
              </a:rPr>
              <a:t>Speed                                             slow, creeping, fast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flipV="1">
            <a:off x="533400" y="3017838"/>
            <a:ext cx="9829800" cy="639762"/>
          </a:xfrm>
          <a:prstGeom prst="rect">
            <a:avLst/>
          </a:prstGeom>
          <a:noFill/>
          <a:ln w="9525">
            <a:noFill/>
            <a:miter lim="800000"/>
            <a:headEnd/>
            <a:tailEnd/>
          </a:ln>
        </p:spPr>
        <p:txBody>
          <a:bodyPr>
            <a:spAutoFit/>
          </a:bodyPr>
          <a:lstStyle/>
          <a:p>
            <a:pPr algn="just" eaLnBrk="1" hangingPunct="1"/>
            <a:r>
              <a:rPr lang="en-US" sz="1200">
                <a:latin typeface="Albertus Extra Bold" pitchFamily="34" charset="0"/>
                <a:cs typeface="Times New Roman" charset="0"/>
                <a:sym typeface="Symbol" pitchFamily="18" charset="2"/>
              </a:rPr>
              <a:t>.</a:t>
            </a:r>
            <a:endParaRPr lang="en-US" sz="1200" b="1">
              <a:latin typeface="Albertus Extra Bold" pitchFamily="34" charset="0"/>
              <a:cs typeface="Times New Roman" charset="0"/>
              <a:sym typeface="Symbol" pitchFamily="18" charset="2"/>
            </a:endParaRPr>
          </a:p>
          <a:p>
            <a:pPr algn="just"/>
            <a:r>
              <a:rPr lang="en-US" sz="1200">
                <a:latin typeface="Albertus Extra Bold" pitchFamily="34" charset="0"/>
                <a:cs typeface="Times New Roman" charset="0"/>
                <a:sym typeface="Symbol" pitchFamily="18" charset="2"/>
              </a:rPr>
              <a:t> </a:t>
            </a:r>
            <a:endParaRPr lang="en-US" sz="1200" b="1">
              <a:latin typeface="Albertus Extra Bold" pitchFamily="34" charset="0"/>
              <a:cs typeface="Times New Roman" charset="0"/>
              <a:sym typeface="Symbol" pitchFamily="18" charset="2"/>
            </a:endParaRPr>
          </a:p>
          <a:p>
            <a:endParaRPr lang="en-US" sz="1200" b="1">
              <a:latin typeface="Albertus Extra Bold" pitchFamily="34" charset="0"/>
              <a:cs typeface="Times New Roman" charset="0"/>
              <a:sym typeface="Symbol" pitchFamily="18" charset="2"/>
            </a:endParaRPr>
          </a:p>
        </p:txBody>
      </p:sp>
      <p:sp>
        <p:nvSpPr>
          <p:cNvPr id="25603" name="Rectangle 3"/>
          <p:cNvSpPr>
            <a:spLocks noChangeArrowheads="1"/>
          </p:cNvSpPr>
          <p:nvPr/>
        </p:nvSpPr>
        <p:spPr bwMode="auto">
          <a:xfrm>
            <a:off x="381000" y="228600"/>
            <a:ext cx="8763000" cy="6156325"/>
          </a:xfrm>
          <a:prstGeom prst="rect">
            <a:avLst/>
          </a:prstGeom>
          <a:noFill/>
          <a:ln w="9525">
            <a:noFill/>
            <a:miter lim="800000"/>
            <a:headEnd/>
            <a:tailEnd/>
          </a:ln>
        </p:spPr>
        <p:txBody>
          <a:bodyPr>
            <a:spAutoFit/>
          </a:bodyPr>
          <a:lstStyle/>
          <a:p>
            <a:pPr indent="457200" algn="ctr" eaLnBrk="1" hangingPunct="1"/>
            <a:r>
              <a:rPr lang="en-US" b="1">
                <a:solidFill>
                  <a:srgbClr val="FF00FF"/>
                </a:solidFill>
                <a:latin typeface="Albertus Extra Bold" pitchFamily="34" charset="0"/>
                <a:cs typeface="Times New Roman" charset="0"/>
              </a:rPr>
              <a:t>Fuzzy Proposition</a:t>
            </a:r>
            <a:endParaRPr lang="en-US" b="1">
              <a:latin typeface="Albertus Extra Bold" pitchFamily="34" charset="0"/>
              <a:cs typeface="Times New Roman" charset="0"/>
            </a:endParaRPr>
          </a:p>
          <a:p>
            <a:pPr indent="457200" algn="just"/>
            <a:r>
              <a:rPr lang="en-US" sz="1400" b="1">
                <a:latin typeface="Albertus Extra Bold" pitchFamily="34" charset="0"/>
                <a:cs typeface="Times New Roman" charset="0"/>
              </a:rPr>
              <a:t> </a:t>
            </a:r>
            <a:endParaRPr lang="en-US" sz="1200" b="1">
              <a:latin typeface="Albertus Extra Bold" pitchFamily="34" charset="0"/>
              <a:cs typeface="Times New Roman" charset="0"/>
            </a:endParaRPr>
          </a:p>
          <a:p>
            <a:pPr indent="457200" algn="just"/>
            <a:r>
              <a:rPr lang="en-US" sz="2000" b="1">
                <a:latin typeface="Albertus Extra Bold" pitchFamily="34" charset="0"/>
                <a:cs typeface="Times New Roman" charset="0"/>
              </a:rPr>
              <a:t>I</a:t>
            </a:r>
            <a:r>
              <a:rPr lang="en-US" sz="2000">
                <a:latin typeface="Albertus Extra Bold" pitchFamily="34" charset="0"/>
                <a:cs typeface="Times New Roman" charset="0"/>
              </a:rPr>
              <a:t>n classical logic, a proposition P is a linguistic or declarative statement contained within a universe of discourse U  which is either true or false .In fuzzy logic a fuzzy proposition P is a statement involving some concept without clearly defined boundaries.</a:t>
            </a:r>
          </a:p>
          <a:p>
            <a:pPr indent="457200" algn="just" eaLnBrk="1" hangingPunct="1"/>
            <a:endParaRPr lang="en-US" sz="2000">
              <a:latin typeface="Albertus Extra Bold" pitchFamily="34" charset="0"/>
              <a:cs typeface="Times New Roman" charset="0"/>
            </a:endParaRPr>
          </a:p>
          <a:p>
            <a:pPr indent="457200" algn="just" eaLnBrk="1" hangingPunct="1"/>
            <a:r>
              <a:rPr lang="en-US" sz="2000">
                <a:latin typeface="Albertus Extra Bold" pitchFamily="34" charset="0"/>
                <a:cs typeface="Times New Roman" charset="0"/>
              </a:rPr>
              <a:t>Let U be the set of ‘statements about a subject matter’ called the universe of discourse. A </a:t>
            </a:r>
            <a:r>
              <a:rPr lang="en-US" sz="2000" b="1">
                <a:solidFill>
                  <a:srgbClr val="FF9900"/>
                </a:solidFill>
                <a:latin typeface="Albertus Extra Bold" pitchFamily="34" charset="0"/>
                <a:cs typeface="Times New Roman" charset="0"/>
              </a:rPr>
              <a:t>fuzzy proposition</a:t>
            </a:r>
            <a:r>
              <a:rPr lang="en-US" sz="2000">
                <a:latin typeface="Albertus Extra Bold" pitchFamily="34" charset="0"/>
                <a:cs typeface="Times New Roman" charset="0"/>
              </a:rPr>
              <a:t> P is defined by a truth function T:U→[0 </a:t>
            </a:r>
            <a:r>
              <a:rPr lang="en-US" sz="2000" b="1">
                <a:latin typeface="Albertus Extra Bold" pitchFamily="34" charset="0"/>
                <a:cs typeface="Times New Roman" charset="0"/>
              </a:rPr>
              <a:t>,</a:t>
            </a:r>
            <a:r>
              <a:rPr lang="en-US" sz="2000">
                <a:latin typeface="Albertus Extra Bold" pitchFamily="34" charset="0"/>
                <a:cs typeface="Times New Roman" charset="0"/>
              </a:rPr>
              <a:t>1] which assign a truth value in the closed interval [0 ,1 ]  for each element(statement) x of  U. </a:t>
            </a:r>
          </a:p>
          <a:p>
            <a:pPr indent="457200" algn="just" eaLnBrk="1" hangingPunct="1"/>
            <a:endParaRPr lang="en-US" sz="2000" b="1">
              <a:latin typeface="Albertus Extra Bold" pitchFamily="34" charset="0"/>
              <a:cs typeface="Times New Roman" charset="0"/>
            </a:endParaRPr>
          </a:p>
          <a:p>
            <a:pPr indent="457200" algn="just"/>
            <a:r>
              <a:rPr lang="en-US" sz="2000">
                <a:latin typeface="Albertus Extra Bold" pitchFamily="34" charset="0"/>
                <a:cs typeface="Times New Roman" charset="0"/>
              </a:rPr>
              <a:t>If the fuzzy proposition P is assign to a fuzzy subset A of U Then the  truth value of a proposition denoted by T(P) is given by </a:t>
            </a:r>
            <a:endParaRPr lang="en-US" sz="2000" b="1">
              <a:latin typeface="Albertus Extra Bold" pitchFamily="34" charset="0"/>
              <a:cs typeface="Times New Roman" charset="0"/>
            </a:endParaRPr>
          </a:p>
          <a:p>
            <a:pPr indent="457200" algn="just"/>
            <a:r>
              <a:rPr lang="en-US" sz="2000">
                <a:latin typeface="Albertus Extra Bold" pitchFamily="34" charset="0"/>
                <a:cs typeface="Times New Roman" charset="0"/>
              </a:rPr>
              <a:t> </a:t>
            </a:r>
            <a:endParaRPr lang="en-US" sz="2000" b="1">
              <a:latin typeface="Albertus Extra Bold" pitchFamily="34" charset="0"/>
              <a:cs typeface="Times New Roman" charset="0"/>
            </a:endParaRPr>
          </a:p>
          <a:p>
            <a:pPr indent="457200" algn="just"/>
            <a:r>
              <a:rPr lang="en-US" sz="2000">
                <a:latin typeface="Albertus Extra Bold" pitchFamily="34" charset="0"/>
                <a:cs typeface="Times New Roman" charset="0"/>
              </a:rPr>
              <a:t>                   T(P) = </a:t>
            </a:r>
            <a:r>
              <a:rPr lang="en-US" sz="2000">
                <a:latin typeface="Albertus Extra Bold" pitchFamily="34" charset="0"/>
                <a:cs typeface="Times New Roman" charset="0"/>
                <a:sym typeface="Symbol" pitchFamily="18" charset="2"/>
              </a:rPr>
              <a:t></a:t>
            </a:r>
            <a:r>
              <a:rPr lang="en-US" sz="2000" baseline="-30000">
                <a:latin typeface="Albertus Extra Bold" pitchFamily="34" charset="0"/>
                <a:cs typeface="Times New Roman" charset="0"/>
              </a:rPr>
              <a:t>A</a:t>
            </a:r>
            <a:r>
              <a:rPr lang="en-US" sz="2000">
                <a:latin typeface="Albertus Extra Bold" pitchFamily="34" charset="0"/>
                <a:cs typeface="Times New Roman" charset="0"/>
                <a:sym typeface="Symbol" pitchFamily="18" charset="2"/>
              </a:rPr>
              <a:t>(x)      , where 0 ≤ </a:t>
            </a:r>
            <a:r>
              <a:rPr lang="en-US" sz="2000" baseline="-30000">
                <a:latin typeface="Albertus Extra Bold" pitchFamily="34" charset="0"/>
                <a:cs typeface="Times New Roman" charset="0"/>
              </a:rPr>
              <a:t>A</a:t>
            </a:r>
            <a:r>
              <a:rPr lang="en-US" sz="2000">
                <a:latin typeface="Albertus Extra Bold" pitchFamily="34" charset="0"/>
                <a:cs typeface="Times New Roman" charset="0"/>
                <a:sym typeface="Symbol" pitchFamily="18" charset="2"/>
              </a:rPr>
              <a:t> ≤ 1.</a:t>
            </a:r>
            <a:endParaRPr lang="en-US" sz="2000" b="1">
              <a:latin typeface="Albertus Extra Bold" pitchFamily="34" charset="0"/>
              <a:cs typeface="Times New Roman" charset="0"/>
              <a:sym typeface="Symbol" pitchFamily="18" charset="2"/>
            </a:endParaRPr>
          </a:p>
          <a:p>
            <a:pPr indent="457200" algn="just"/>
            <a:r>
              <a:rPr lang="en-US" sz="2000">
                <a:latin typeface="Albertus Extra Bold" pitchFamily="34" charset="0"/>
                <a:cs typeface="Times New Roman" charset="0"/>
                <a:sym typeface="Symbol" pitchFamily="18" charset="2"/>
              </a:rPr>
              <a:t> </a:t>
            </a:r>
            <a:endParaRPr lang="en-US" sz="2000" b="1">
              <a:latin typeface="Albertus Extra Bold" pitchFamily="34" charset="0"/>
              <a:cs typeface="Times New Roman" charset="0"/>
              <a:sym typeface="Symbol" pitchFamily="18" charset="2"/>
            </a:endParaRPr>
          </a:p>
          <a:p>
            <a:pPr indent="457200" algn="just"/>
            <a:endParaRPr lang="en-US" sz="2000" b="1">
              <a:latin typeface="Albertus Extra Bold" pitchFamily="34" charset="0"/>
              <a:cs typeface="Times New Roman" charset="0"/>
            </a:endParaRPr>
          </a:p>
          <a:p>
            <a:pPr indent="457200" algn="just"/>
            <a:r>
              <a:rPr lang="en-US" sz="2000">
                <a:latin typeface="Albertus Extra Bold" pitchFamily="34" charset="0"/>
                <a:cs typeface="Times New Roman" charset="0"/>
              </a:rPr>
              <a:t> </a:t>
            </a:r>
            <a:endParaRPr lang="en-US" sz="2000" b="1">
              <a:latin typeface="Albertus Extra Bold" pitchFamily="34" charset="0"/>
              <a:cs typeface="Times New Roman" charset="0"/>
            </a:endParaRPr>
          </a:p>
          <a:p>
            <a:pPr indent="457200"/>
            <a:endParaRPr lang="en-US" sz="2000">
              <a:latin typeface="Albertus Extra Bold" pitchFamily="34" charset="0"/>
            </a:endParaRPr>
          </a:p>
        </p:txBody>
      </p:sp>
      <p:sp>
        <p:nvSpPr>
          <p:cNvPr id="25604" name="Rectangle 4"/>
          <p:cNvSpPr>
            <a:spLocks noChangeArrowheads="1"/>
          </p:cNvSpPr>
          <p:nvPr/>
        </p:nvSpPr>
        <p:spPr bwMode="auto">
          <a:xfrm>
            <a:off x="542925" y="2573338"/>
            <a:ext cx="239713" cy="274637"/>
          </a:xfrm>
          <a:prstGeom prst="rect">
            <a:avLst/>
          </a:prstGeom>
          <a:noFill/>
          <a:ln w="9525">
            <a:noFill/>
            <a:miter lim="800000"/>
            <a:headEnd/>
            <a:tailEnd/>
          </a:ln>
        </p:spPr>
        <p:txBody>
          <a:bodyPr wrap="none">
            <a:spAutoFit/>
          </a:bodyPr>
          <a:lstStyle/>
          <a:p>
            <a:pPr eaLnBrk="1" hangingPunct="1"/>
            <a:r>
              <a:rPr lang="en-US" sz="1200" b="1">
                <a:solidFill>
                  <a:srgbClr val="CC99FF"/>
                </a:solidFill>
                <a:latin typeface="Albertus Extra Bold" pitchFamily="34" charset="0"/>
                <a:cs typeface="Times New Roman" charset="0"/>
              </a:rPr>
              <a: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0" y="0"/>
            <a:ext cx="9144000" cy="6735763"/>
          </a:xfrm>
          <a:prstGeom prst="rect">
            <a:avLst/>
          </a:prstGeom>
          <a:noFill/>
          <a:ln w="9525">
            <a:noFill/>
            <a:miter lim="800000"/>
            <a:headEnd/>
            <a:tailEnd/>
          </a:ln>
        </p:spPr>
        <p:txBody>
          <a:bodyPr>
            <a:spAutoFit/>
          </a:bodyPr>
          <a:lstStyle/>
          <a:p>
            <a:pPr algn="ctr" eaLnBrk="1" hangingPunct="1"/>
            <a:r>
              <a:rPr lang="en-US">
                <a:solidFill>
                  <a:srgbClr val="FF3300"/>
                </a:solidFill>
                <a:latin typeface="Albertus Extra Bold" pitchFamily="34" charset="0"/>
                <a:cs typeface="Times New Roman" charset="0"/>
              </a:rPr>
              <a:t> </a:t>
            </a:r>
            <a:r>
              <a:rPr lang="en-US" b="1">
                <a:solidFill>
                  <a:srgbClr val="FF3300"/>
                </a:solidFill>
                <a:latin typeface="Albertus Extra Bold" pitchFamily="34" charset="0"/>
                <a:cs typeface="Times New Roman" charset="0"/>
              </a:rPr>
              <a:t>Logical connectives</a:t>
            </a:r>
          </a:p>
          <a:p>
            <a:pPr algn="ctr" eaLnBrk="1" hangingPunct="1"/>
            <a:r>
              <a:rPr lang="en-US" sz="1200">
                <a:latin typeface="Albertus Extra Bold" pitchFamily="34" charset="0"/>
                <a:cs typeface="Times New Roman" charset="0"/>
              </a:rPr>
              <a:t> </a:t>
            </a:r>
          </a:p>
          <a:p>
            <a:pPr algn="just" eaLnBrk="1" hangingPunct="1"/>
            <a:r>
              <a:rPr lang="en-US" sz="2000">
                <a:latin typeface="Albertus Extra Bold" pitchFamily="34" charset="0"/>
                <a:cs typeface="Times New Roman" charset="0"/>
              </a:rPr>
              <a:t>Let P be a fuzzy proposition defined on a fuzzy subset A of  U and  Q be a fuzzy proposition defined on a fuzzy subset B of U. </a:t>
            </a:r>
          </a:p>
          <a:p>
            <a:pPr algn="just" eaLnBrk="1" hangingPunct="1"/>
            <a:r>
              <a:rPr lang="en-US" sz="2000">
                <a:latin typeface="Albertus Extra Bold" pitchFamily="34" charset="0"/>
                <a:cs typeface="Times New Roman" charset="0"/>
              </a:rPr>
              <a:t> </a:t>
            </a:r>
            <a:endParaRPr lang="en-US" sz="2000" b="1">
              <a:latin typeface="Albertus Extra Bold" pitchFamily="34" charset="0"/>
              <a:cs typeface="Times New Roman" charset="0"/>
            </a:endParaRPr>
          </a:p>
          <a:p>
            <a:r>
              <a:rPr lang="en-US" sz="2000" b="1" u="sng">
                <a:solidFill>
                  <a:srgbClr val="FF9900"/>
                </a:solidFill>
                <a:latin typeface="Albertus Extra Bold" pitchFamily="34" charset="0"/>
                <a:cs typeface="Times New Roman" charset="0"/>
              </a:rPr>
              <a:t>Negation :</a:t>
            </a:r>
            <a:r>
              <a:rPr lang="en-US" sz="2000" b="1">
                <a:latin typeface="Albertus Extra Bold" pitchFamily="34" charset="0"/>
                <a:cs typeface="Times New Roman" charset="0"/>
              </a:rPr>
              <a:t>    ┐P</a:t>
            </a:r>
            <a:r>
              <a:rPr lang="en-US" sz="2000">
                <a:latin typeface="Albertus Extra Bold" pitchFamily="34" charset="0"/>
                <a:cs typeface="Times New Roman" charset="0"/>
              </a:rPr>
              <a:t>: x is not A</a:t>
            </a:r>
            <a:r>
              <a:rPr lang="en-US" sz="2000" b="1">
                <a:latin typeface="Albertus Extra Bold" pitchFamily="34" charset="0"/>
                <a:cs typeface="Times New Roman" charset="0"/>
              </a:rPr>
              <a:t>                 </a:t>
            </a:r>
            <a:r>
              <a:rPr lang="en-US" sz="2000" b="1">
                <a:solidFill>
                  <a:srgbClr val="FFCC00"/>
                </a:solidFill>
                <a:latin typeface="Albertus Extra Bold" pitchFamily="34" charset="0"/>
                <a:cs typeface="Times New Roman" charset="0"/>
              </a:rPr>
              <a:t>T(┐P) =  1 – T(P</a:t>
            </a:r>
            <a:r>
              <a:rPr lang="en-US" sz="2000">
                <a:solidFill>
                  <a:srgbClr val="FFCC00"/>
                </a:solidFill>
                <a:latin typeface="Albertus Extra Bold" pitchFamily="34" charset="0"/>
                <a:cs typeface="Times New Roman" charset="0"/>
              </a:rPr>
              <a:t>)</a:t>
            </a:r>
          </a:p>
          <a:p>
            <a:endParaRPr lang="en-US" sz="2000">
              <a:solidFill>
                <a:srgbClr val="FFCC00"/>
              </a:solidFill>
              <a:latin typeface="Albertus Extra Bold" pitchFamily="34" charset="0"/>
              <a:cs typeface="Times New Roman" charset="0"/>
            </a:endParaRPr>
          </a:p>
          <a:p>
            <a:r>
              <a:rPr lang="en-US" sz="2000" b="1" u="sng">
                <a:solidFill>
                  <a:srgbClr val="FF9900"/>
                </a:solidFill>
                <a:latin typeface="Albertus Extra Bold" pitchFamily="34" charset="0"/>
                <a:cs typeface="Times New Roman" charset="0"/>
              </a:rPr>
              <a:t>Disjunction</a:t>
            </a:r>
            <a:r>
              <a:rPr lang="en-US" sz="2000">
                <a:solidFill>
                  <a:srgbClr val="FF9900"/>
                </a:solidFill>
                <a:latin typeface="Albertus Extra Bold" pitchFamily="34" charset="0"/>
                <a:cs typeface="Times New Roman" charset="0"/>
              </a:rPr>
              <a:t> </a:t>
            </a:r>
            <a:r>
              <a:rPr lang="en-US" sz="2000" b="1">
                <a:solidFill>
                  <a:srgbClr val="FF9900"/>
                </a:solidFill>
                <a:latin typeface="Albertus Extra Bold" pitchFamily="34" charset="0"/>
                <a:cs typeface="Times New Roman" charset="0"/>
              </a:rPr>
              <a:t>:</a:t>
            </a:r>
            <a:r>
              <a:rPr lang="en-US" sz="2000">
                <a:latin typeface="Albertus Extra Bold" pitchFamily="34" charset="0"/>
                <a:cs typeface="Times New Roman" charset="0"/>
              </a:rPr>
              <a:t>   </a:t>
            </a:r>
            <a:r>
              <a:rPr lang="en-US" sz="2000" b="1">
                <a:latin typeface="Albertus Extra Bold" pitchFamily="34" charset="0"/>
                <a:cs typeface="Times New Roman" charset="0"/>
              </a:rPr>
              <a:t>P۷Q</a:t>
            </a:r>
            <a:r>
              <a:rPr lang="en-US" sz="2000">
                <a:latin typeface="Albertus Extra Bold" pitchFamily="34" charset="0"/>
                <a:cs typeface="Times New Roman" charset="0"/>
              </a:rPr>
              <a:t>: x is A or B            </a:t>
            </a:r>
            <a:r>
              <a:rPr lang="en-US" sz="2000" b="1">
                <a:solidFill>
                  <a:srgbClr val="FFCC00"/>
                </a:solidFill>
                <a:latin typeface="Albertus Extra Bold" pitchFamily="34" charset="0"/>
                <a:cs typeface="Times New Roman" charset="0"/>
              </a:rPr>
              <a:t>T(P۷Q) =  Max { T(P) ,T(Q)}</a:t>
            </a:r>
          </a:p>
          <a:p>
            <a:endParaRPr lang="en-US" sz="2000">
              <a:solidFill>
                <a:srgbClr val="FFCC00"/>
              </a:solidFill>
              <a:latin typeface="Albertus Extra Bold" pitchFamily="34" charset="0"/>
              <a:cs typeface="Times New Roman" charset="0"/>
            </a:endParaRPr>
          </a:p>
          <a:p>
            <a:r>
              <a:rPr lang="en-US" sz="2000" b="1" u="sng">
                <a:solidFill>
                  <a:srgbClr val="FF9900"/>
                </a:solidFill>
                <a:latin typeface="Albertus Extra Bold" pitchFamily="34" charset="0"/>
                <a:cs typeface="Times New Roman" charset="0"/>
              </a:rPr>
              <a:t>Conjunction:</a:t>
            </a:r>
            <a:r>
              <a:rPr lang="en-US" sz="2000">
                <a:latin typeface="Albertus Extra Bold" pitchFamily="34" charset="0"/>
                <a:cs typeface="Times New Roman" charset="0"/>
              </a:rPr>
              <a:t>   </a:t>
            </a:r>
            <a:r>
              <a:rPr lang="en-US" sz="2000" b="1">
                <a:latin typeface="Albertus Extra Bold" pitchFamily="34" charset="0"/>
                <a:cs typeface="Times New Roman" charset="0"/>
              </a:rPr>
              <a:t>P۸Q </a:t>
            </a:r>
            <a:r>
              <a:rPr lang="en-US" sz="2000">
                <a:latin typeface="Albertus Extra Bold" pitchFamily="34" charset="0"/>
                <a:cs typeface="Times New Roman" charset="0"/>
              </a:rPr>
              <a:t>: x is A and B         </a:t>
            </a:r>
            <a:r>
              <a:rPr lang="en-US" sz="2000" b="1">
                <a:solidFill>
                  <a:srgbClr val="FFCC00"/>
                </a:solidFill>
                <a:latin typeface="Albertus Extra Bold" pitchFamily="34" charset="0"/>
                <a:cs typeface="Times New Roman" charset="0"/>
              </a:rPr>
              <a:t>T(P۸Q) = Min {T(P) ,T(Q)}</a:t>
            </a:r>
          </a:p>
          <a:p>
            <a:endParaRPr lang="en-US" sz="2000">
              <a:solidFill>
                <a:srgbClr val="FFCC00"/>
              </a:solidFill>
              <a:latin typeface="Albertus Extra Bold" pitchFamily="34" charset="0"/>
              <a:cs typeface="Times New Roman" charset="0"/>
            </a:endParaRPr>
          </a:p>
          <a:p>
            <a:r>
              <a:rPr lang="en-US" sz="2000" b="1" u="sng">
                <a:solidFill>
                  <a:srgbClr val="FF9900"/>
                </a:solidFill>
                <a:latin typeface="Albertus Extra Bold" pitchFamily="34" charset="0"/>
                <a:cs typeface="Times New Roman" charset="0"/>
              </a:rPr>
              <a:t>Implication:</a:t>
            </a:r>
            <a:r>
              <a:rPr lang="en-US" sz="2000">
                <a:solidFill>
                  <a:srgbClr val="FF9900"/>
                </a:solidFill>
                <a:latin typeface="Albertus Extra Bold" pitchFamily="34" charset="0"/>
                <a:cs typeface="Times New Roman" charset="0"/>
              </a:rPr>
              <a:t> </a:t>
            </a:r>
            <a:r>
              <a:rPr lang="en-US" sz="2000">
                <a:latin typeface="Albertus Extra Bold" pitchFamily="34" charset="0"/>
                <a:cs typeface="Times New Roman" charset="0"/>
              </a:rPr>
              <a:t>    </a:t>
            </a:r>
            <a:r>
              <a:rPr lang="en-US" sz="2000" b="1">
                <a:latin typeface="Albertus Extra Bold" pitchFamily="34" charset="0"/>
                <a:cs typeface="Times New Roman" charset="0"/>
              </a:rPr>
              <a:t>P→Q</a:t>
            </a:r>
            <a:r>
              <a:rPr lang="en-US" sz="2000">
                <a:latin typeface="Albertus Extra Bold" pitchFamily="34" charset="0"/>
                <a:cs typeface="Times New Roman" charset="0"/>
              </a:rPr>
              <a:t>: x is A then x is B  </a:t>
            </a:r>
            <a:r>
              <a:rPr lang="en-US" sz="2000" b="1">
                <a:solidFill>
                  <a:srgbClr val="FFCC00"/>
                </a:solidFill>
                <a:latin typeface="Albertus Extra Bold" pitchFamily="34" charset="0"/>
                <a:cs typeface="Times New Roman" charset="0"/>
              </a:rPr>
              <a:t>T(P→Q) = T(┐P۷Q) </a:t>
            </a:r>
          </a:p>
          <a:p>
            <a:endParaRPr lang="en-US" sz="2000" b="1">
              <a:solidFill>
                <a:srgbClr val="FFCC00"/>
              </a:solidFill>
              <a:latin typeface="Albertus Extra Bold" pitchFamily="34" charset="0"/>
              <a:cs typeface="Times New Roman" charset="0"/>
            </a:endParaRPr>
          </a:p>
          <a:p>
            <a:endParaRPr lang="en-US" sz="2000" b="1">
              <a:solidFill>
                <a:srgbClr val="FFCC00"/>
              </a:solidFill>
              <a:latin typeface="Albertus Extra Bold" pitchFamily="34" charset="0"/>
              <a:cs typeface="Times New Roman" charset="0"/>
            </a:endParaRPr>
          </a:p>
          <a:p>
            <a:endParaRPr lang="en-US" sz="2000" b="1">
              <a:solidFill>
                <a:srgbClr val="FFCC00"/>
              </a:solidFill>
              <a:latin typeface="Albertus Extra Bold" pitchFamily="34" charset="0"/>
              <a:cs typeface="Times New Roman" charset="0"/>
            </a:endParaRPr>
          </a:p>
          <a:p>
            <a:endParaRPr lang="en-US" sz="2000" b="1">
              <a:solidFill>
                <a:srgbClr val="FFCC00"/>
              </a:solidFill>
              <a:latin typeface="Albertus Extra Bold" pitchFamily="34" charset="0"/>
              <a:cs typeface="Times New Roman" charset="0"/>
            </a:endParaRPr>
          </a:p>
          <a:p>
            <a:endParaRPr lang="en-US" sz="2000" b="1">
              <a:solidFill>
                <a:srgbClr val="FFCC00"/>
              </a:solidFill>
              <a:latin typeface="Albertus Extra Bold" pitchFamily="34" charset="0"/>
              <a:cs typeface="Times New Roman" charset="0"/>
            </a:endParaRPr>
          </a:p>
          <a:p>
            <a:endParaRPr lang="en-US" sz="2000" b="1">
              <a:solidFill>
                <a:srgbClr val="FFCC00"/>
              </a:solidFill>
              <a:latin typeface="Albertus Extra Bold" pitchFamily="34" charset="0"/>
              <a:cs typeface="Times New Roman" charset="0"/>
            </a:endParaRPr>
          </a:p>
          <a:p>
            <a:endParaRPr lang="en-US" sz="2000">
              <a:solidFill>
                <a:srgbClr val="FFCC00"/>
              </a:solidFill>
              <a:latin typeface="Albertus Extra Bold" pitchFamily="34" charset="0"/>
              <a:cs typeface="Times New Roman" charset="0"/>
            </a:endParaRPr>
          </a:p>
          <a:p>
            <a:endParaRPr lang="en-US" sz="2000">
              <a:solidFill>
                <a:srgbClr val="FFCC00"/>
              </a:solidFill>
              <a:latin typeface="Albertus Extra Bold" pitchFamily="34" charset="0"/>
            </a:endParaRPr>
          </a:p>
          <a:p>
            <a:endParaRPr lang="en-US" sz="2000">
              <a:solidFill>
                <a:srgbClr val="FFCC00"/>
              </a:solidFill>
              <a:latin typeface="Albertus Extra Bold" pitchFamily="34" charset="0"/>
            </a:endParaRPr>
          </a:p>
          <a:p>
            <a:endParaRPr lang="en-US" sz="2000">
              <a:solidFill>
                <a:srgbClr val="FFCC00"/>
              </a:solidFill>
              <a:latin typeface="Albertus Extra Bold"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609600" y="76200"/>
            <a:ext cx="7772400" cy="1600200"/>
          </a:xfrm>
        </p:spPr>
        <p:txBody>
          <a:bodyPr lIns="90488" tIns="44450" rIns="90488" bIns="44450"/>
          <a:lstStyle/>
          <a:p>
            <a:pPr eaLnBrk="1" hangingPunct="1">
              <a:defRPr/>
            </a:pPr>
            <a:r>
              <a:rPr lang="en-US" b="1" smtClean="0">
                <a:solidFill>
                  <a:srgbClr val="FF00FF"/>
                </a:solidFill>
              </a:rPr>
              <a:t>Meanings of AND, OR, NOT in Fuzzy v. Boolean Logic</a:t>
            </a:r>
          </a:p>
        </p:txBody>
      </p:sp>
      <p:sp>
        <p:nvSpPr>
          <p:cNvPr id="132099" name="Rectangle 3"/>
          <p:cNvSpPr>
            <a:spLocks noGrp="1" noChangeArrowheads="1"/>
          </p:cNvSpPr>
          <p:nvPr>
            <p:ph type="body" sz="half" idx="1"/>
          </p:nvPr>
        </p:nvSpPr>
        <p:spPr>
          <a:xfrm>
            <a:off x="698500" y="2247900"/>
            <a:ext cx="3771900" cy="4114800"/>
          </a:xfrm>
        </p:spPr>
        <p:txBody>
          <a:bodyPr lIns="90488" tIns="44450" rIns="90488" bIns="44450"/>
          <a:lstStyle/>
          <a:p>
            <a:pPr eaLnBrk="1" hangingPunct="1">
              <a:defRPr/>
            </a:pPr>
            <a:r>
              <a:rPr lang="en-US" sz="1800" b="1" u="sng" smtClean="0">
                <a:solidFill>
                  <a:srgbClr val="FF0000"/>
                </a:solidFill>
                <a:effectLst>
                  <a:outerShdw blurRad="38100" dist="38100" dir="2700000" algn="tl">
                    <a:srgbClr val="000000"/>
                  </a:outerShdw>
                </a:effectLst>
              </a:rPr>
              <a:t>Boolean Logic</a:t>
            </a:r>
            <a:endParaRPr lang="en-US" sz="1800" b="1" smtClean="0">
              <a:solidFill>
                <a:srgbClr val="FF0000"/>
              </a:solidFill>
              <a:effectLst>
                <a:outerShdw blurRad="38100" dist="38100" dir="2700000" algn="tl">
                  <a:srgbClr val="000000"/>
                </a:outerShdw>
              </a:effectLst>
            </a:endParaRPr>
          </a:p>
          <a:p>
            <a:pPr eaLnBrk="1" hangingPunct="1">
              <a:defRPr/>
            </a:pPr>
            <a:r>
              <a:rPr lang="en-US" sz="1800" b="1" smtClean="0">
                <a:solidFill>
                  <a:srgbClr val="FF0000"/>
                </a:solidFill>
                <a:effectLst>
                  <a:outerShdw blurRad="38100" dist="38100" dir="2700000" algn="tl">
                    <a:srgbClr val="000000"/>
                  </a:outerShdw>
                </a:effectLst>
              </a:rPr>
              <a:t>p AND q</a:t>
            </a:r>
          </a:p>
          <a:p>
            <a:pPr lvl="1" eaLnBrk="1" hangingPunct="1">
              <a:defRPr/>
            </a:pPr>
            <a:r>
              <a:rPr lang="en-US" sz="1800" b="1" i="1" smtClean="0">
                <a:solidFill>
                  <a:srgbClr val="FF0000"/>
                </a:solidFill>
                <a:effectLst>
                  <a:outerShdw blurRad="38100" dist="38100" dir="2700000" algn="tl">
                    <a:srgbClr val="000000"/>
                  </a:outerShdw>
                </a:effectLst>
              </a:rPr>
              <a:t>TRUE</a:t>
            </a:r>
            <a:r>
              <a:rPr lang="en-US" sz="1800" b="1" smtClean="0">
                <a:solidFill>
                  <a:srgbClr val="FF0000"/>
                </a:solidFill>
                <a:effectLst>
                  <a:outerShdw blurRad="38100" dist="38100" dir="2700000" algn="tl">
                    <a:srgbClr val="000000"/>
                  </a:outerShdw>
                </a:effectLst>
              </a:rPr>
              <a:t> if p and q are TRUE</a:t>
            </a:r>
          </a:p>
          <a:p>
            <a:pPr lvl="1" eaLnBrk="1" hangingPunct="1">
              <a:defRPr/>
            </a:pPr>
            <a:r>
              <a:rPr lang="en-US" sz="1800" b="1" smtClean="0">
                <a:solidFill>
                  <a:srgbClr val="FF0000"/>
                </a:solidFill>
                <a:effectLst>
                  <a:outerShdw blurRad="38100" dist="38100" dir="2700000" algn="tl">
                    <a:srgbClr val="000000"/>
                  </a:outerShdw>
                </a:effectLst>
              </a:rPr>
              <a:t>otherwise </a:t>
            </a:r>
            <a:r>
              <a:rPr lang="en-US" sz="1800" b="1" i="1" smtClean="0">
                <a:solidFill>
                  <a:srgbClr val="FF0000"/>
                </a:solidFill>
                <a:effectLst>
                  <a:outerShdw blurRad="38100" dist="38100" dir="2700000" algn="tl">
                    <a:srgbClr val="000000"/>
                  </a:outerShdw>
                </a:effectLst>
              </a:rPr>
              <a:t>FALSE</a:t>
            </a:r>
            <a:endParaRPr lang="en-US" sz="1800" b="1" smtClean="0">
              <a:solidFill>
                <a:srgbClr val="FF0000"/>
              </a:solidFill>
              <a:effectLst>
                <a:outerShdw blurRad="38100" dist="38100" dir="2700000" algn="tl">
                  <a:srgbClr val="000000"/>
                </a:outerShdw>
              </a:effectLst>
            </a:endParaRPr>
          </a:p>
          <a:p>
            <a:pPr eaLnBrk="1" hangingPunct="1">
              <a:defRPr/>
            </a:pPr>
            <a:r>
              <a:rPr lang="en-US" sz="1800" b="1" smtClean="0">
                <a:solidFill>
                  <a:srgbClr val="FF0000"/>
                </a:solidFill>
                <a:effectLst>
                  <a:outerShdw blurRad="38100" dist="38100" dir="2700000" algn="tl">
                    <a:srgbClr val="000000"/>
                  </a:outerShdw>
                </a:effectLst>
              </a:rPr>
              <a:t>p OR q</a:t>
            </a:r>
          </a:p>
          <a:p>
            <a:pPr lvl="1" eaLnBrk="1" hangingPunct="1">
              <a:defRPr/>
            </a:pPr>
            <a:r>
              <a:rPr lang="en-US" sz="1800" b="1" i="1" smtClean="0">
                <a:solidFill>
                  <a:srgbClr val="FF0000"/>
                </a:solidFill>
                <a:effectLst>
                  <a:outerShdw blurRad="38100" dist="38100" dir="2700000" algn="tl">
                    <a:srgbClr val="000000"/>
                  </a:outerShdw>
                </a:effectLst>
              </a:rPr>
              <a:t>FALSE</a:t>
            </a:r>
            <a:r>
              <a:rPr lang="en-US" sz="1800" b="1" smtClean="0">
                <a:solidFill>
                  <a:srgbClr val="FF0000"/>
                </a:solidFill>
                <a:effectLst>
                  <a:outerShdw blurRad="38100" dist="38100" dir="2700000" algn="tl">
                    <a:srgbClr val="000000"/>
                  </a:outerShdw>
                </a:effectLst>
              </a:rPr>
              <a:t> if p and q are FALSE</a:t>
            </a:r>
          </a:p>
          <a:p>
            <a:pPr lvl="1" eaLnBrk="1" hangingPunct="1">
              <a:defRPr/>
            </a:pPr>
            <a:r>
              <a:rPr lang="en-US" sz="1800" b="1" smtClean="0">
                <a:solidFill>
                  <a:srgbClr val="FF0000"/>
                </a:solidFill>
                <a:effectLst>
                  <a:outerShdw blurRad="38100" dist="38100" dir="2700000" algn="tl">
                    <a:srgbClr val="000000"/>
                  </a:outerShdw>
                </a:effectLst>
              </a:rPr>
              <a:t>otherwise </a:t>
            </a:r>
            <a:r>
              <a:rPr lang="en-US" sz="1800" b="1" i="1" smtClean="0">
                <a:solidFill>
                  <a:srgbClr val="FF0000"/>
                </a:solidFill>
                <a:effectLst>
                  <a:outerShdw blurRad="38100" dist="38100" dir="2700000" algn="tl">
                    <a:srgbClr val="000000"/>
                  </a:outerShdw>
                </a:effectLst>
              </a:rPr>
              <a:t>TRUE</a:t>
            </a:r>
            <a:endParaRPr lang="en-US" sz="1800" b="1" smtClean="0">
              <a:solidFill>
                <a:srgbClr val="FF0000"/>
              </a:solidFill>
              <a:effectLst>
                <a:outerShdw blurRad="38100" dist="38100" dir="2700000" algn="tl">
                  <a:srgbClr val="000000"/>
                </a:outerShdw>
              </a:effectLst>
            </a:endParaRPr>
          </a:p>
          <a:p>
            <a:pPr eaLnBrk="1" hangingPunct="1">
              <a:defRPr/>
            </a:pPr>
            <a:r>
              <a:rPr lang="en-US" sz="1800" b="1" smtClean="0">
                <a:solidFill>
                  <a:srgbClr val="FF0000"/>
                </a:solidFill>
                <a:effectLst>
                  <a:outerShdw blurRad="38100" dist="38100" dir="2700000" algn="tl">
                    <a:srgbClr val="000000"/>
                  </a:outerShdw>
                </a:effectLst>
              </a:rPr>
              <a:t>NOT p</a:t>
            </a:r>
          </a:p>
          <a:p>
            <a:pPr lvl="1" eaLnBrk="1" hangingPunct="1">
              <a:defRPr/>
            </a:pPr>
            <a:r>
              <a:rPr lang="en-US" sz="1800" b="1" i="1" smtClean="0">
                <a:solidFill>
                  <a:srgbClr val="FF0000"/>
                </a:solidFill>
                <a:effectLst>
                  <a:outerShdw blurRad="38100" dist="38100" dir="2700000" algn="tl">
                    <a:srgbClr val="000000"/>
                  </a:outerShdw>
                </a:effectLst>
              </a:rPr>
              <a:t>FALSE</a:t>
            </a:r>
            <a:r>
              <a:rPr lang="en-US" sz="1800" b="1" smtClean="0">
                <a:solidFill>
                  <a:srgbClr val="FF0000"/>
                </a:solidFill>
                <a:effectLst>
                  <a:outerShdw blurRad="38100" dist="38100" dir="2700000" algn="tl">
                    <a:srgbClr val="000000"/>
                  </a:outerShdw>
                </a:effectLst>
              </a:rPr>
              <a:t> if p is TRUE</a:t>
            </a:r>
          </a:p>
          <a:p>
            <a:pPr lvl="1" eaLnBrk="1" hangingPunct="1">
              <a:defRPr/>
            </a:pPr>
            <a:r>
              <a:rPr lang="en-US" sz="1800" b="1" i="1" smtClean="0">
                <a:solidFill>
                  <a:srgbClr val="FF0000"/>
                </a:solidFill>
                <a:effectLst>
                  <a:outerShdw blurRad="38100" dist="38100" dir="2700000" algn="tl">
                    <a:srgbClr val="000000"/>
                  </a:outerShdw>
                </a:effectLst>
              </a:rPr>
              <a:t>TRUE</a:t>
            </a:r>
            <a:r>
              <a:rPr lang="en-US" sz="1800" b="1" smtClean="0">
                <a:solidFill>
                  <a:srgbClr val="FF0000"/>
                </a:solidFill>
                <a:effectLst>
                  <a:outerShdw blurRad="38100" dist="38100" dir="2700000" algn="tl">
                    <a:srgbClr val="000000"/>
                  </a:outerShdw>
                </a:effectLst>
              </a:rPr>
              <a:t> if p is FALSE</a:t>
            </a:r>
          </a:p>
        </p:txBody>
      </p:sp>
      <p:sp>
        <p:nvSpPr>
          <p:cNvPr id="132100" name="Rectangle 4"/>
          <p:cNvSpPr>
            <a:spLocks noGrp="1" noChangeArrowheads="1"/>
          </p:cNvSpPr>
          <p:nvPr>
            <p:ph type="body" sz="half" idx="2"/>
          </p:nvPr>
        </p:nvSpPr>
        <p:spPr>
          <a:xfrm>
            <a:off x="4622800" y="2095500"/>
            <a:ext cx="3771900" cy="3771900"/>
          </a:xfrm>
        </p:spPr>
        <p:txBody>
          <a:bodyPr lIns="90488" tIns="44450" rIns="90488" bIns="44450"/>
          <a:lstStyle/>
          <a:p>
            <a:pPr eaLnBrk="1" hangingPunct="1">
              <a:lnSpc>
                <a:spcPct val="90000"/>
              </a:lnSpc>
              <a:defRPr/>
            </a:pPr>
            <a:r>
              <a:rPr lang="en-US" sz="1800" b="1" u="sng" smtClean="0">
                <a:solidFill>
                  <a:srgbClr val="FFFF00"/>
                </a:solidFill>
                <a:effectLst>
                  <a:outerShdw blurRad="38100" dist="38100" dir="2700000" algn="tl">
                    <a:srgbClr val="000000"/>
                  </a:outerShdw>
                </a:effectLst>
              </a:rPr>
              <a:t>Fuzzy Logic</a:t>
            </a:r>
            <a:endParaRPr lang="en-US" sz="1800" b="1" smtClean="0">
              <a:solidFill>
                <a:srgbClr val="FFFF00"/>
              </a:solidFill>
              <a:effectLst>
                <a:outerShdw blurRad="38100" dist="38100" dir="2700000" algn="tl">
                  <a:srgbClr val="000000"/>
                </a:outerShdw>
              </a:effectLst>
            </a:endParaRPr>
          </a:p>
          <a:p>
            <a:pPr eaLnBrk="1" hangingPunct="1">
              <a:lnSpc>
                <a:spcPct val="90000"/>
              </a:lnSpc>
              <a:defRPr/>
            </a:pPr>
            <a:r>
              <a:rPr lang="en-US" sz="1800" b="1" smtClean="0">
                <a:solidFill>
                  <a:srgbClr val="FFFF00"/>
                </a:solidFill>
                <a:effectLst>
                  <a:outerShdw blurRad="38100" dist="38100" dir="2700000" algn="tl">
                    <a:srgbClr val="000000"/>
                  </a:outerShdw>
                </a:effectLst>
              </a:rPr>
              <a:t>p AND q</a:t>
            </a:r>
          </a:p>
          <a:p>
            <a:pPr lvl="1" eaLnBrk="1" hangingPunct="1">
              <a:lnSpc>
                <a:spcPct val="90000"/>
              </a:lnSpc>
              <a:defRPr/>
            </a:pPr>
            <a:r>
              <a:rPr lang="en-US" sz="1800" b="1" smtClean="0">
                <a:solidFill>
                  <a:srgbClr val="FFFF00"/>
                </a:solidFill>
                <a:effectLst>
                  <a:outerShdw blurRad="38100" dist="38100" dir="2700000" algn="tl">
                    <a:srgbClr val="000000"/>
                  </a:outerShdw>
                </a:effectLst>
              </a:rPr>
              <a:t>is </a:t>
            </a:r>
            <a:r>
              <a:rPr lang="en-US" sz="1800" b="1" i="1" smtClean="0">
                <a:solidFill>
                  <a:srgbClr val="FFFF00"/>
                </a:solidFill>
                <a:effectLst>
                  <a:outerShdw blurRad="38100" dist="38100" dir="2700000" algn="tl">
                    <a:srgbClr val="000000"/>
                  </a:outerShdw>
                </a:effectLst>
              </a:rPr>
              <a:t>TRUE</a:t>
            </a:r>
            <a:r>
              <a:rPr lang="en-US" sz="1800" b="1" smtClean="0">
                <a:solidFill>
                  <a:srgbClr val="FFFF00"/>
                </a:solidFill>
                <a:effectLst>
                  <a:outerShdw blurRad="38100" dist="38100" dir="2700000" algn="tl">
                    <a:srgbClr val="000000"/>
                  </a:outerShdw>
                </a:effectLst>
              </a:rPr>
              <a:t>, and has the smaller fuzzy value of p and q</a:t>
            </a:r>
          </a:p>
          <a:p>
            <a:pPr eaLnBrk="1" hangingPunct="1">
              <a:lnSpc>
                <a:spcPct val="90000"/>
              </a:lnSpc>
              <a:defRPr/>
            </a:pPr>
            <a:r>
              <a:rPr lang="en-US" sz="1800" b="1" smtClean="0">
                <a:solidFill>
                  <a:srgbClr val="FFFF00"/>
                </a:solidFill>
                <a:effectLst>
                  <a:outerShdw blurRad="38100" dist="38100" dir="2700000" algn="tl">
                    <a:srgbClr val="000000"/>
                  </a:outerShdw>
                </a:effectLst>
              </a:rPr>
              <a:t>p OR q</a:t>
            </a:r>
          </a:p>
          <a:p>
            <a:pPr lvl="1" eaLnBrk="1" hangingPunct="1">
              <a:lnSpc>
                <a:spcPct val="90000"/>
              </a:lnSpc>
              <a:defRPr/>
            </a:pPr>
            <a:r>
              <a:rPr lang="en-US" sz="1800" b="1" smtClean="0">
                <a:solidFill>
                  <a:srgbClr val="FFFF00"/>
                </a:solidFill>
                <a:effectLst>
                  <a:outerShdw blurRad="38100" dist="38100" dir="2700000" algn="tl">
                    <a:srgbClr val="000000"/>
                  </a:outerShdw>
                </a:effectLst>
              </a:rPr>
              <a:t>is </a:t>
            </a:r>
            <a:r>
              <a:rPr lang="en-US" sz="1800" b="1" i="1" smtClean="0">
                <a:solidFill>
                  <a:srgbClr val="FFFF00"/>
                </a:solidFill>
                <a:effectLst>
                  <a:outerShdw blurRad="38100" dist="38100" dir="2700000" algn="tl">
                    <a:srgbClr val="000000"/>
                  </a:outerShdw>
                </a:effectLst>
              </a:rPr>
              <a:t>TRUE</a:t>
            </a:r>
            <a:r>
              <a:rPr lang="en-US" sz="1800" b="1" smtClean="0">
                <a:solidFill>
                  <a:srgbClr val="FFFF00"/>
                </a:solidFill>
                <a:effectLst>
                  <a:outerShdw blurRad="38100" dist="38100" dir="2700000" algn="tl">
                    <a:srgbClr val="000000"/>
                  </a:outerShdw>
                </a:effectLst>
              </a:rPr>
              <a:t>, and has the larger fuzzy value of p and q</a:t>
            </a:r>
          </a:p>
          <a:p>
            <a:pPr eaLnBrk="1" hangingPunct="1">
              <a:lnSpc>
                <a:spcPct val="90000"/>
              </a:lnSpc>
              <a:defRPr/>
            </a:pPr>
            <a:r>
              <a:rPr lang="en-US" sz="1800" b="1" smtClean="0">
                <a:solidFill>
                  <a:srgbClr val="FFFF00"/>
                </a:solidFill>
                <a:effectLst>
                  <a:outerShdw blurRad="38100" dist="38100" dir="2700000" algn="tl">
                    <a:srgbClr val="000000"/>
                  </a:outerShdw>
                </a:effectLst>
              </a:rPr>
              <a:t>NOT p</a:t>
            </a:r>
          </a:p>
          <a:p>
            <a:pPr lvl="1" eaLnBrk="1" hangingPunct="1">
              <a:lnSpc>
                <a:spcPct val="90000"/>
              </a:lnSpc>
              <a:defRPr/>
            </a:pPr>
            <a:r>
              <a:rPr lang="en-US" sz="1800" b="1" smtClean="0">
                <a:solidFill>
                  <a:srgbClr val="FFFF00"/>
                </a:solidFill>
                <a:effectLst>
                  <a:outerShdw blurRad="38100" dist="38100" dir="2700000" algn="tl">
                    <a:srgbClr val="000000"/>
                  </a:outerShdw>
                </a:effectLst>
              </a:rPr>
              <a:t>is </a:t>
            </a:r>
            <a:r>
              <a:rPr lang="en-US" sz="1800" b="1" i="1" smtClean="0">
                <a:solidFill>
                  <a:srgbClr val="FFFF00"/>
                </a:solidFill>
                <a:effectLst>
                  <a:outerShdw blurRad="38100" dist="38100" dir="2700000" algn="tl">
                    <a:srgbClr val="000000"/>
                  </a:outerShdw>
                </a:effectLst>
              </a:rPr>
              <a:t>TRUE</a:t>
            </a:r>
            <a:r>
              <a:rPr lang="en-US" sz="1800" b="1" smtClean="0">
                <a:solidFill>
                  <a:srgbClr val="FFFF00"/>
                </a:solidFill>
                <a:effectLst>
                  <a:outerShdw blurRad="38100" dist="38100" dir="2700000" algn="tl">
                    <a:srgbClr val="000000"/>
                  </a:outerShdw>
                </a:effectLst>
              </a:rPr>
              <a:t>, and has the fuzzy value of 1 minus the value of p</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0" y="0"/>
            <a:ext cx="9144000" cy="7070725"/>
          </a:xfrm>
          <a:prstGeom prst="rect">
            <a:avLst/>
          </a:prstGeom>
          <a:noFill/>
          <a:ln w="9525">
            <a:noFill/>
            <a:miter lim="800000"/>
            <a:headEnd/>
            <a:tailEnd/>
          </a:ln>
        </p:spPr>
        <p:txBody>
          <a:bodyPr>
            <a:spAutoFit/>
          </a:bodyPr>
          <a:lstStyle/>
          <a:p>
            <a:pPr algn="ctr" eaLnBrk="1" hangingPunct="1"/>
            <a:r>
              <a:rPr lang="en-US" sz="3200" b="1">
                <a:solidFill>
                  <a:srgbClr val="FF3300"/>
                </a:solidFill>
                <a:latin typeface="Albertus Extra Bold" pitchFamily="34" charset="0"/>
                <a:cs typeface="Times New Roman" charset="0"/>
              </a:rPr>
              <a:t>Example of fuzzy proposition</a:t>
            </a:r>
          </a:p>
          <a:p>
            <a:pPr algn="ctr" eaLnBrk="1" hangingPunct="1"/>
            <a:endParaRPr lang="en-US" sz="3200" b="1">
              <a:solidFill>
                <a:srgbClr val="FF3300"/>
              </a:solidFill>
              <a:latin typeface="Albertus Extra Bold" pitchFamily="34" charset="0"/>
              <a:cs typeface="Times New Roman" charset="0"/>
            </a:endParaRPr>
          </a:p>
          <a:p>
            <a:pPr algn="just" eaLnBrk="1" hangingPunct="1"/>
            <a:r>
              <a:rPr lang="en-US" sz="2000">
                <a:latin typeface="Albertus Extra Bold" pitchFamily="34" charset="0"/>
                <a:cs typeface="Times New Roman" charset="0"/>
              </a:rPr>
              <a:t>        </a:t>
            </a:r>
            <a:r>
              <a:rPr lang="en-US" sz="2000" b="1">
                <a:latin typeface="Albertus Extra Bold" pitchFamily="34" charset="0"/>
                <a:cs typeface="Times New Roman" charset="0"/>
              </a:rPr>
              <a:t>U </a:t>
            </a:r>
            <a:r>
              <a:rPr lang="en-US" sz="2000">
                <a:latin typeface="Albertus Extra Bold" pitchFamily="34" charset="0"/>
                <a:cs typeface="Times New Roman" charset="0"/>
              </a:rPr>
              <a:t> = {low, below normal, above normal , high}     </a:t>
            </a:r>
            <a:endParaRPr lang="en-US" sz="2000" b="1">
              <a:latin typeface="Albertus Extra Bold" pitchFamily="34" charset="0"/>
              <a:cs typeface="Times New Roman" charset="0"/>
            </a:endParaRPr>
          </a:p>
          <a:p>
            <a:pPr algn="just"/>
            <a:r>
              <a:rPr lang="en-US" sz="2000">
                <a:latin typeface="Albertus Extra Bold" pitchFamily="34" charset="0"/>
                <a:cs typeface="Times New Roman" charset="0"/>
              </a:rPr>
              <a:t>            = { set of statements on the subject matter  </a:t>
            </a:r>
            <a:endParaRPr lang="en-US" sz="2000" b="1">
              <a:latin typeface="Albertus Extra Bold" pitchFamily="34" charset="0"/>
              <a:cs typeface="Times New Roman" charset="0"/>
            </a:endParaRPr>
          </a:p>
          <a:p>
            <a:pPr algn="just"/>
            <a:r>
              <a:rPr lang="en-US" sz="2000">
                <a:latin typeface="Albertus Extra Bold" pitchFamily="34" charset="0"/>
                <a:cs typeface="Times New Roman" charset="0"/>
              </a:rPr>
              <a:t>                  “temperature of the chemical process” }.</a:t>
            </a:r>
            <a:endParaRPr lang="en-US" sz="2000" b="1">
              <a:latin typeface="Albertus Extra Bold" pitchFamily="34" charset="0"/>
              <a:cs typeface="Times New Roman" charset="0"/>
            </a:endParaRPr>
          </a:p>
          <a:p>
            <a:pPr algn="just"/>
            <a:r>
              <a:rPr lang="en-US" sz="2000">
                <a:latin typeface="Albertus Extra Bold" pitchFamily="34" charset="0"/>
                <a:cs typeface="Times New Roman" charset="0"/>
              </a:rPr>
              <a:t>Then </a:t>
            </a:r>
          </a:p>
          <a:p>
            <a:pPr algn="just"/>
            <a:r>
              <a:rPr lang="en-US" sz="2000" b="1">
                <a:solidFill>
                  <a:srgbClr val="FF0000"/>
                </a:solidFill>
                <a:latin typeface="Albertus Extra Bold" pitchFamily="34" charset="0"/>
                <a:cs typeface="Times New Roman" charset="0"/>
              </a:rPr>
              <a:t>P =Temperature  is cold</a:t>
            </a:r>
            <a:r>
              <a:rPr lang="en-US" sz="2000" b="1">
                <a:latin typeface="Albertus Extra Bold" pitchFamily="34" charset="0"/>
                <a:cs typeface="Times New Roman" charset="0"/>
              </a:rPr>
              <a:t> </a:t>
            </a:r>
          </a:p>
          <a:p>
            <a:pPr algn="just"/>
            <a:r>
              <a:rPr lang="en-US" sz="2000" b="1">
                <a:latin typeface="Albertus Extra Bold" pitchFamily="34" charset="0"/>
                <a:cs typeface="Times New Roman" charset="0"/>
              </a:rPr>
              <a:t>    = </a:t>
            </a:r>
            <a:r>
              <a:rPr lang="en-US" sz="2000">
                <a:latin typeface="Albertus Extra Bold" pitchFamily="34" charset="0"/>
                <a:cs typeface="Times New Roman" charset="0"/>
              </a:rPr>
              <a:t>{1/low , 0.6/below normal , 0/above normal ,0/high}</a:t>
            </a:r>
            <a:endParaRPr lang="en-US" sz="2000" b="1">
              <a:latin typeface="Albertus Extra Bold" pitchFamily="34" charset="0"/>
              <a:cs typeface="Times New Roman" charset="0"/>
            </a:endParaRPr>
          </a:p>
          <a:p>
            <a:pPr algn="just"/>
            <a:r>
              <a:rPr lang="en-US" sz="2000" b="1">
                <a:solidFill>
                  <a:srgbClr val="FF0000"/>
                </a:solidFill>
                <a:latin typeface="Albertus Extra Bold" pitchFamily="34" charset="0"/>
                <a:cs typeface="Times New Roman" charset="0"/>
              </a:rPr>
              <a:t>Q =Temperature is hot</a:t>
            </a:r>
            <a:r>
              <a:rPr lang="en-US" sz="2000" b="1">
                <a:latin typeface="Albertus Extra Bold" pitchFamily="34" charset="0"/>
                <a:cs typeface="Times New Roman" charset="0"/>
              </a:rPr>
              <a:t>    </a:t>
            </a:r>
          </a:p>
          <a:p>
            <a:pPr algn="just"/>
            <a:r>
              <a:rPr lang="en-US" sz="2000" b="1">
                <a:latin typeface="Albertus Extra Bold" pitchFamily="34" charset="0"/>
                <a:cs typeface="Times New Roman" charset="0"/>
              </a:rPr>
              <a:t>    = </a:t>
            </a:r>
            <a:r>
              <a:rPr lang="en-US" sz="2000">
                <a:latin typeface="Albertus Extra Bold" pitchFamily="34" charset="0"/>
                <a:cs typeface="Times New Roman" charset="0"/>
              </a:rPr>
              <a:t>{0/low , 0.2/below normal , 0.8 /above normal ,1/high}</a:t>
            </a:r>
            <a:endParaRPr lang="en-US" sz="2000" b="1">
              <a:latin typeface="Albertus Extra Bold" pitchFamily="34" charset="0"/>
              <a:cs typeface="Times New Roman" charset="0"/>
            </a:endParaRPr>
          </a:p>
          <a:p>
            <a:pPr algn="just"/>
            <a:r>
              <a:rPr lang="en-US" sz="2000">
                <a:latin typeface="Albertus Extra Bold" pitchFamily="34" charset="0"/>
                <a:cs typeface="Times New Roman" charset="0"/>
              </a:rPr>
              <a:t>                                           </a:t>
            </a:r>
            <a:endParaRPr lang="en-US" sz="2000" b="1">
              <a:latin typeface="Albertus Extra Bold" pitchFamily="34" charset="0"/>
              <a:cs typeface="Times New Roman" charset="0"/>
            </a:endParaRPr>
          </a:p>
          <a:p>
            <a:pPr algn="just"/>
            <a:r>
              <a:rPr lang="en-US" sz="2000">
                <a:latin typeface="Albertus Extra Bold" pitchFamily="34" charset="0"/>
                <a:cs typeface="Times New Roman" charset="0"/>
              </a:rPr>
              <a:t> </a:t>
            </a:r>
            <a:r>
              <a:rPr lang="en-US" sz="2000" b="1">
                <a:latin typeface="Albertus Extra Bold" pitchFamily="34" charset="0"/>
                <a:cs typeface="Times New Roman" charset="0"/>
              </a:rPr>
              <a:t> </a:t>
            </a:r>
            <a:r>
              <a:rPr lang="en-US" sz="2000" b="1">
                <a:solidFill>
                  <a:srgbClr val="FF0000"/>
                </a:solidFill>
                <a:latin typeface="Albertus Extra Bold" pitchFamily="34" charset="0"/>
                <a:cs typeface="Times New Roman" charset="0"/>
              </a:rPr>
              <a:t>┐P = Temperature  is not cold</a:t>
            </a:r>
            <a:r>
              <a:rPr lang="en-US" sz="2000" b="1">
                <a:latin typeface="Albertus Extra Bold" pitchFamily="34" charset="0"/>
                <a:cs typeface="Times New Roman" charset="0"/>
              </a:rPr>
              <a:t> =</a:t>
            </a:r>
            <a:r>
              <a:rPr lang="en-US" sz="2000">
                <a:latin typeface="Albertus Extra Bold" pitchFamily="34" charset="0"/>
                <a:cs typeface="Times New Roman" charset="0"/>
              </a:rPr>
              <a:t>  &lt;  0 , 0.4 , 1 , 1  &gt;  </a:t>
            </a:r>
            <a:endParaRPr lang="en-US" sz="2000" b="1">
              <a:latin typeface="Albertus Extra Bold" pitchFamily="34" charset="0"/>
              <a:cs typeface="Times New Roman" charset="0"/>
            </a:endParaRPr>
          </a:p>
          <a:p>
            <a:pPr algn="just"/>
            <a:r>
              <a:rPr lang="en-US" sz="2000" b="1">
                <a:latin typeface="Albertus Extra Bold" pitchFamily="34" charset="0"/>
                <a:cs typeface="Times New Roman" charset="0"/>
              </a:rPr>
              <a:t>                        </a:t>
            </a:r>
          </a:p>
          <a:p>
            <a:pPr algn="just"/>
            <a:r>
              <a:rPr lang="en-US" sz="2000">
                <a:solidFill>
                  <a:srgbClr val="0000FF"/>
                </a:solidFill>
                <a:latin typeface="Albertus Extra Bold" pitchFamily="34" charset="0"/>
                <a:cs typeface="Times New Roman" charset="0"/>
              </a:rPr>
              <a:t>   </a:t>
            </a:r>
            <a:r>
              <a:rPr lang="en-US" sz="2000">
                <a:solidFill>
                  <a:srgbClr val="FF0000"/>
                </a:solidFill>
                <a:latin typeface="Albertus Extra Bold" pitchFamily="34" charset="0"/>
                <a:cs typeface="Times New Roman" charset="0"/>
              </a:rPr>
              <a:t>┐</a:t>
            </a:r>
            <a:r>
              <a:rPr lang="en-US" sz="2000" b="1">
                <a:solidFill>
                  <a:srgbClr val="FF0000"/>
                </a:solidFill>
                <a:latin typeface="Albertus Extra Bold" pitchFamily="34" charset="0"/>
                <a:cs typeface="Times New Roman" charset="0"/>
              </a:rPr>
              <a:t>Q =Temperature  is not hot</a:t>
            </a:r>
            <a:r>
              <a:rPr lang="en-US" sz="2000" b="1">
                <a:solidFill>
                  <a:srgbClr val="0000FF"/>
                </a:solidFill>
                <a:latin typeface="Albertus Extra Bold" pitchFamily="34" charset="0"/>
                <a:cs typeface="Times New Roman" charset="0"/>
              </a:rPr>
              <a:t>  </a:t>
            </a:r>
            <a:r>
              <a:rPr lang="en-US" sz="2000">
                <a:latin typeface="Albertus Extra Bold" pitchFamily="34" charset="0"/>
                <a:cs typeface="Times New Roman" charset="0"/>
              </a:rPr>
              <a:t>=  &lt;  1 , 1 , 0.2 , 0  &gt;  </a:t>
            </a:r>
            <a:r>
              <a:rPr lang="en-US" sz="2000" b="1">
                <a:latin typeface="Albertus Extra Bold" pitchFamily="34" charset="0"/>
                <a:cs typeface="Times New Roman" charset="0"/>
              </a:rPr>
              <a:t> </a:t>
            </a:r>
          </a:p>
          <a:p>
            <a:pPr algn="just"/>
            <a:r>
              <a:rPr lang="en-US" sz="2000" b="1">
                <a:latin typeface="Albertus Extra Bold" pitchFamily="34" charset="0"/>
                <a:cs typeface="Times New Roman" charset="0"/>
              </a:rPr>
              <a:t>                          </a:t>
            </a:r>
          </a:p>
          <a:p>
            <a:pPr algn="just"/>
            <a:r>
              <a:rPr lang="en-US" sz="2000" b="1">
                <a:latin typeface="Albertus Extra Bold" pitchFamily="34" charset="0"/>
                <a:cs typeface="Times New Roman" charset="0"/>
              </a:rPr>
              <a:t>  </a:t>
            </a:r>
            <a:r>
              <a:rPr lang="en-US" sz="2000" b="1">
                <a:solidFill>
                  <a:srgbClr val="FF0000"/>
                </a:solidFill>
                <a:latin typeface="Albertus Extra Bold" pitchFamily="34" charset="0"/>
                <a:cs typeface="Times New Roman" charset="0"/>
              </a:rPr>
              <a:t>P۷Q = Temperature is cold   or hot</a:t>
            </a:r>
            <a:r>
              <a:rPr lang="en-US" sz="2000" b="1">
                <a:latin typeface="Albertus Extra Bold" pitchFamily="34" charset="0"/>
                <a:cs typeface="Times New Roman" charset="0"/>
              </a:rPr>
              <a:t> =  </a:t>
            </a:r>
            <a:r>
              <a:rPr lang="en-US" sz="2000">
                <a:latin typeface="Albertus Extra Bold" pitchFamily="34" charset="0"/>
                <a:cs typeface="Times New Roman" charset="0"/>
              </a:rPr>
              <a:t>&lt;  1, 0.6 ,  0.8 ,1  &gt;  </a:t>
            </a:r>
            <a:r>
              <a:rPr lang="en-US" sz="2000" b="1">
                <a:latin typeface="Albertus Extra Bold" pitchFamily="34" charset="0"/>
                <a:cs typeface="Times New Roman" charset="0"/>
              </a:rPr>
              <a:t> </a:t>
            </a:r>
          </a:p>
          <a:p>
            <a:pPr algn="just"/>
            <a:r>
              <a:rPr lang="en-US" sz="2000" b="1">
                <a:latin typeface="Albertus Extra Bold" pitchFamily="34" charset="0"/>
                <a:cs typeface="Times New Roman" charset="0"/>
              </a:rPr>
              <a:t>                           </a:t>
            </a:r>
            <a:endParaRPr lang="en-US" sz="2000" b="1">
              <a:solidFill>
                <a:srgbClr val="FF0000"/>
              </a:solidFill>
              <a:latin typeface="Albertus Extra Bold" pitchFamily="34" charset="0"/>
              <a:cs typeface="Times New Roman" charset="0"/>
            </a:endParaRPr>
          </a:p>
          <a:p>
            <a:pPr algn="just"/>
            <a:r>
              <a:rPr lang="en-US" sz="2000" b="1">
                <a:solidFill>
                  <a:srgbClr val="FF0000"/>
                </a:solidFill>
                <a:latin typeface="Albertus Extra Bold" pitchFamily="34" charset="0"/>
                <a:cs typeface="Times New Roman" charset="0"/>
              </a:rPr>
              <a:t>  P۸Q =Temperature  is cold  and hot</a:t>
            </a:r>
            <a:r>
              <a:rPr lang="en-US" sz="2000" b="1">
                <a:latin typeface="Albertus Extra Bold" pitchFamily="34" charset="0"/>
                <a:cs typeface="Times New Roman" charset="0"/>
              </a:rPr>
              <a:t> = </a:t>
            </a:r>
            <a:r>
              <a:rPr lang="en-US" sz="2000">
                <a:latin typeface="Albertus Extra Bold" pitchFamily="34" charset="0"/>
                <a:cs typeface="Times New Roman" charset="0"/>
              </a:rPr>
              <a:t>&lt; 0 , 0.2 , 0 , 0  &gt;  </a:t>
            </a:r>
            <a:r>
              <a:rPr lang="en-US" sz="2000" b="1">
                <a:latin typeface="Albertus Extra Bold" pitchFamily="34" charset="0"/>
                <a:cs typeface="Times New Roman" charset="0"/>
              </a:rPr>
              <a:t> </a:t>
            </a:r>
          </a:p>
          <a:p>
            <a:pPr algn="just"/>
            <a:r>
              <a:rPr lang="en-US" sz="2000" b="1">
                <a:solidFill>
                  <a:srgbClr val="FF0000"/>
                </a:solidFill>
                <a:latin typeface="Albertus Extra Bold" pitchFamily="34" charset="0"/>
                <a:cs typeface="Times New Roman" charset="0"/>
              </a:rPr>
              <a:t> </a:t>
            </a:r>
          </a:p>
          <a:p>
            <a:pPr algn="just"/>
            <a:r>
              <a:rPr lang="en-US" sz="2000" b="1">
                <a:solidFill>
                  <a:srgbClr val="FF99CC"/>
                </a:solidFill>
                <a:latin typeface="Albertus Extra Bold" pitchFamily="34" charset="0"/>
                <a:cs typeface="Times New Roman" charset="0"/>
              </a:rPr>
              <a:t> </a:t>
            </a:r>
          </a:p>
          <a:p>
            <a:pPr algn="just"/>
            <a:endParaRPr lang="en-US" sz="2000" b="1">
              <a:latin typeface="Albertus Extra Bold" pitchFamily="34" charset="0"/>
              <a:cs typeface="Times New Roman" charset="0"/>
            </a:endParaRPr>
          </a:p>
          <a:p>
            <a:pPr algn="just"/>
            <a:r>
              <a:rPr lang="en-US" sz="1400">
                <a:latin typeface="Albertus Extra Bold" pitchFamily="34" charset="0"/>
                <a:cs typeface="Times New Roman" charset="0"/>
              </a:rPr>
              <a:t> </a:t>
            </a:r>
            <a:endParaRPr lang="en-US" sz="1200" b="1">
              <a:latin typeface="Albertus Extra Bold" pitchFamily="34" charset="0"/>
              <a:cs typeface="Times New Roman"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p:cNvSpPr>
            <a:spLocks noChangeArrowheads="1"/>
          </p:cNvSpPr>
          <p:nvPr/>
        </p:nvSpPr>
        <p:spPr bwMode="auto">
          <a:xfrm>
            <a:off x="0" y="304800"/>
            <a:ext cx="9144000" cy="762000"/>
          </a:xfrm>
          <a:prstGeom prst="rect">
            <a:avLst/>
          </a:prstGeom>
          <a:noFill/>
          <a:ln w="9525">
            <a:noFill/>
            <a:miter lim="800000"/>
            <a:headEnd/>
            <a:tailEnd/>
          </a:ln>
        </p:spPr>
        <p:txBody>
          <a:bodyPr anchor="ctr">
            <a:spAutoFit/>
          </a:bodyPr>
          <a:lstStyle/>
          <a:p>
            <a:pPr algn="ctr" eaLnBrk="1" hangingPunct="1"/>
            <a:r>
              <a:rPr lang="en-US" sz="4400" b="1" dirty="0" smtClean="0">
                <a:solidFill>
                  <a:srgbClr val="FF0066"/>
                </a:solidFill>
              </a:rPr>
              <a:t>FUZZY INFERENCE SYSTEMS</a:t>
            </a:r>
            <a:endParaRPr lang="en-US" sz="4400" b="1" dirty="0">
              <a:solidFill>
                <a:srgbClr val="FF0066"/>
              </a:solidFill>
            </a:endParaRPr>
          </a:p>
        </p:txBody>
      </p:sp>
      <p:sp>
        <p:nvSpPr>
          <p:cNvPr id="29699" name="Rectangle 7"/>
          <p:cNvSpPr>
            <a:spLocks noChangeArrowheads="1"/>
          </p:cNvSpPr>
          <p:nvPr/>
        </p:nvSpPr>
        <p:spPr bwMode="auto">
          <a:xfrm>
            <a:off x="0" y="1143000"/>
            <a:ext cx="9144000" cy="5605463"/>
          </a:xfrm>
          <a:prstGeom prst="rect">
            <a:avLst/>
          </a:prstGeom>
          <a:noFill/>
          <a:ln w="9525">
            <a:noFill/>
            <a:miter lim="800000"/>
            <a:headEnd/>
            <a:tailEnd/>
          </a:ln>
        </p:spPr>
        <p:txBody>
          <a:bodyPr wrap="square">
            <a:spAutoFit/>
          </a:bodyPr>
          <a:lstStyle/>
          <a:p>
            <a:pPr>
              <a:spcBef>
                <a:spcPct val="50000"/>
              </a:spcBef>
            </a:pPr>
            <a:r>
              <a:rPr lang="en-US" sz="3200" dirty="0">
                <a:solidFill>
                  <a:srgbClr val="FFFF00"/>
                </a:solidFill>
              </a:rPr>
              <a:t>A of the universe of discourse X and the    fuzzy proposition Q defined on a fuzzy set B  of the universe discourse Y. Then the </a:t>
            </a:r>
            <a:r>
              <a:rPr lang="en-US" sz="3200">
                <a:solidFill>
                  <a:srgbClr val="FFFF00"/>
                </a:solidFill>
              </a:rPr>
              <a:t>implication     </a:t>
            </a:r>
            <a:r>
              <a:rPr lang="en-US" sz="3200" smtClean="0">
                <a:solidFill>
                  <a:srgbClr val="FFFF00"/>
                </a:solidFill>
              </a:rPr>
              <a:t>             </a:t>
            </a:r>
            <a:r>
              <a:rPr lang="en-US" sz="3200" dirty="0">
                <a:solidFill>
                  <a:srgbClr val="FFFF00"/>
                </a:solidFill>
              </a:rPr>
              <a:t>P → Q Suppose that  a fuzzy proposition P defined on a fuzzy set can be defined by the fuzzy relation R on </a:t>
            </a:r>
            <a:r>
              <a:rPr lang="en-US" sz="3200" dirty="0" err="1">
                <a:solidFill>
                  <a:srgbClr val="FFFF00"/>
                </a:solidFill>
              </a:rPr>
              <a:t>XxY</a:t>
            </a:r>
            <a:r>
              <a:rPr lang="en-US" sz="3200" dirty="0">
                <a:solidFill>
                  <a:srgbClr val="FFFF00"/>
                </a:solidFill>
              </a:rPr>
              <a:t> .</a:t>
            </a:r>
          </a:p>
          <a:p>
            <a:r>
              <a:rPr lang="en-US" sz="3200" b="1" dirty="0">
                <a:solidFill>
                  <a:srgbClr val="FF33CC"/>
                </a:solidFill>
              </a:rPr>
              <a:t>P → Q:IF  x is A THEN y is B</a:t>
            </a:r>
            <a:r>
              <a:rPr lang="en-US" sz="3200" b="1" dirty="0"/>
              <a:t>  </a:t>
            </a:r>
            <a:r>
              <a:rPr lang="en-US" sz="3200" i="1" dirty="0"/>
              <a:t>is equivalent to the fuzzy relation </a:t>
            </a:r>
            <a:r>
              <a:rPr lang="en-US" sz="3200" b="1" dirty="0"/>
              <a:t> </a:t>
            </a:r>
            <a:r>
              <a:rPr lang="en-US" sz="3200" b="1" dirty="0">
                <a:solidFill>
                  <a:srgbClr val="FF33CC"/>
                </a:solidFill>
              </a:rPr>
              <a:t>R=(</a:t>
            </a:r>
            <a:r>
              <a:rPr lang="en-US" sz="3200" b="1" dirty="0" err="1">
                <a:solidFill>
                  <a:srgbClr val="FF33CC"/>
                </a:solidFill>
              </a:rPr>
              <a:t>AxB</a:t>
            </a:r>
            <a:r>
              <a:rPr lang="en-US" sz="3200" b="1" dirty="0">
                <a:solidFill>
                  <a:srgbClr val="FF33CC"/>
                </a:solidFill>
              </a:rPr>
              <a:t>)</a:t>
            </a:r>
            <a:r>
              <a:rPr lang="en-US" sz="3200" b="1" dirty="0">
                <a:solidFill>
                  <a:srgbClr val="FF33CC"/>
                </a:solidFill>
                <a:sym typeface="Symbol" pitchFamily="18" charset="2"/>
              </a:rPr>
              <a:t></a:t>
            </a:r>
            <a:r>
              <a:rPr lang="en-US" sz="3200" b="1" dirty="0">
                <a:solidFill>
                  <a:srgbClr val="FF33CC"/>
                </a:solidFill>
              </a:rPr>
              <a:t>(</a:t>
            </a:r>
            <a:r>
              <a:rPr lang="en-US" sz="3200" b="1" dirty="0" err="1">
                <a:solidFill>
                  <a:srgbClr val="FF33CC"/>
                </a:solidFill>
              </a:rPr>
              <a:t>A</a:t>
            </a:r>
            <a:r>
              <a:rPr lang="en-US" sz="3200" b="1" baseline="30000" dirty="0" err="1">
                <a:solidFill>
                  <a:srgbClr val="FF33CC"/>
                </a:solidFill>
              </a:rPr>
              <a:t>c</a:t>
            </a:r>
            <a:r>
              <a:rPr lang="en-US" sz="3200" b="1" dirty="0" err="1">
                <a:solidFill>
                  <a:srgbClr val="FF33CC"/>
                </a:solidFill>
              </a:rPr>
              <a:t>xY</a:t>
            </a:r>
            <a:r>
              <a:rPr lang="en-US" sz="3200" b="1" dirty="0">
                <a:solidFill>
                  <a:srgbClr val="FF33CC"/>
                </a:solidFill>
              </a:rPr>
              <a:t>)</a:t>
            </a:r>
            <a:endParaRPr lang="en-US" sz="3200" dirty="0">
              <a:solidFill>
                <a:srgbClr val="FF33CC"/>
              </a:solidFill>
            </a:endParaRPr>
          </a:p>
          <a:p>
            <a:r>
              <a:rPr lang="en-US" sz="3200" dirty="0">
                <a:solidFill>
                  <a:srgbClr val="FFFF00"/>
                </a:solidFill>
              </a:rPr>
              <a:t>whose membership function is defined by the following formula:</a:t>
            </a:r>
          </a:p>
          <a:p>
            <a:r>
              <a:rPr lang="en-US" sz="3200" dirty="0"/>
              <a:t>            </a:t>
            </a:r>
            <a:r>
              <a:rPr lang="en-US" sz="3200" dirty="0">
                <a:solidFill>
                  <a:srgbClr val="FF33CC"/>
                </a:solidFill>
                <a:sym typeface="Symbol" pitchFamily="18" charset="2"/>
              </a:rPr>
              <a:t></a:t>
            </a:r>
            <a:r>
              <a:rPr lang="en-US" sz="3200" dirty="0">
                <a:solidFill>
                  <a:srgbClr val="FF33CC"/>
                </a:solidFill>
              </a:rPr>
              <a:t>R(x) = Max{ </a:t>
            </a:r>
            <a:r>
              <a:rPr lang="en-US" sz="3200" dirty="0">
                <a:solidFill>
                  <a:srgbClr val="FF33CC"/>
                </a:solidFill>
                <a:sym typeface="Symbol" pitchFamily="18" charset="2"/>
              </a:rPr>
              <a:t></a:t>
            </a:r>
            <a:r>
              <a:rPr lang="en-US" sz="3200" dirty="0">
                <a:solidFill>
                  <a:srgbClr val="FF33CC"/>
                </a:solidFill>
              </a:rPr>
              <a:t>A(x) ۸ </a:t>
            </a:r>
            <a:r>
              <a:rPr lang="en-US" sz="3200" dirty="0">
                <a:solidFill>
                  <a:srgbClr val="FF33CC"/>
                </a:solidFill>
                <a:sym typeface="Symbol" pitchFamily="18" charset="2"/>
              </a:rPr>
              <a:t></a:t>
            </a:r>
            <a:r>
              <a:rPr lang="en-US" sz="3200" dirty="0">
                <a:solidFill>
                  <a:srgbClr val="FF33CC"/>
                </a:solidFill>
              </a:rPr>
              <a:t>B(y)  ,  1-</a:t>
            </a:r>
            <a:r>
              <a:rPr lang="en-US" sz="3200" dirty="0">
                <a:solidFill>
                  <a:srgbClr val="FF33CC"/>
                </a:solidFill>
                <a:sym typeface="Symbol" pitchFamily="18" charset="2"/>
              </a:rPr>
              <a:t></a:t>
            </a:r>
            <a:r>
              <a:rPr lang="en-US" sz="3200" dirty="0">
                <a:solidFill>
                  <a:srgbClr val="FF33CC"/>
                </a:solidFill>
              </a:rPr>
              <a:t>A(x) }</a:t>
            </a:r>
            <a:r>
              <a:rPr lang="en-US" sz="3200" dirty="0"/>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pPr eaLnBrk="1" hangingPunct="1">
              <a:defRPr/>
            </a:pPr>
            <a:r>
              <a:rPr lang="en-US" smtClean="0">
                <a:solidFill>
                  <a:srgbClr val="FF0066"/>
                </a:solidFill>
              </a:rPr>
              <a:t>Example</a:t>
            </a:r>
            <a:r>
              <a:rPr lang="en-US" smtClean="0"/>
              <a:t> </a:t>
            </a:r>
          </a:p>
        </p:txBody>
      </p:sp>
      <p:sp>
        <p:nvSpPr>
          <p:cNvPr id="30723" name="Rectangle 3"/>
          <p:cNvSpPr>
            <a:spLocks noGrp="1" noChangeArrowheads="1"/>
          </p:cNvSpPr>
          <p:nvPr>
            <p:ph type="body" idx="1"/>
          </p:nvPr>
        </p:nvSpPr>
        <p:spPr>
          <a:xfrm>
            <a:off x="0" y="1295400"/>
            <a:ext cx="9144000" cy="5562600"/>
          </a:xfrm>
        </p:spPr>
        <p:txBody>
          <a:bodyPr/>
          <a:lstStyle/>
          <a:p>
            <a:pPr eaLnBrk="1" hangingPunct="1">
              <a:lnSpc>
                <a:spcPct val="80000"/>
              </a:lnSpc>
              <a:buFontTx/>
              <a:buNone/>
            </a:pPr>
            <a:r>
              <a:rPr lang="en-US" sz="1600" smtClean="0">
                <a:solidFill>
                  <a:srgbClr val="FFFF00"/>
                </a:solidFill>
              </a:rPr>
              <a:t>Let </a:t>
            </a:r>
            <a:r>
              <a:rPr lang="en-US" sz="1600" b="1" smtClean="0">
                <a:solidFill>
                  <a:srgbClr val="FFFF00"/>
                </a:solidFill>
              </a:rPr>
              <a:t>U </a:t>
            </a:r>
            <a:r>
              <a:rPr lang="en-US" sz="1600" smtClean="0">
                <a:solidFill>
                  <a:srgbClr val="FFFF00"/>
                </a:solidFill>
              </a:rPr>
              <a:t> = {low, below normal, above normal , high}     </a:t>
            </a:r>
          </a:p>
          <a:p>
            <a:pPr eaLnBrk="1" hangingPunct="1">
              <a:lnSpc>
                <a:spcPct val="80000"/>
              </a:lnSpc>
              <a:buFontTx/>
              <a:buNone/>
            </a:pPr>
            <a:r>
              <a:rPr lang="en-US" sz="1600" smtClean="0">
                <a:solidFill>
                  <a:srgbClr val="FFFF00"/>
                </a:solidFill>
              </a:rPr>
              <a:t>                          =  { set of statements on the subject matter  </a:t>
            </a:r>
          </a:p>
          <a:p>
            <a:pPr eaLnBrk="1" hangingPunct="1">
              <a:lnSpc>
                <a:spcPct val="80000"/>
              </a:lnSpc>
              <a:buFontTx/>
              <a:buNone/>
            </a:pPr>
            <a:r>
              <a:rPr lang="en-US" sz="1600" smtClean="0">
                <a:solidFill>
                  <a:srgbClr val="FFFF00"/>
                </a:solidFill>
              </a:rPr>
              <a:t>                                      “temperature of the chemical process” }.</a:t>
            </a:r>
          </a:p>
          <a:p>
            <a:pPr eaLnBrk="1" hangingPunct="1">
              <a:lnSpc>
                <a:spcPct val="80000"/>
              </a:lnSpc>
              <a:buFontTx/>
              <a:buNone/>
            </a:pPr>
            <a:r>
              <a:rPr lang="en-US" sz="1600" smtClean="0">
                <a:solidFill>
                  <a:srgbClr val="FFFF00"/>
                </a:solidFill>
              </a:rPr>
              <a:t>                              </a:t>
            </a:r>
            <a:r>
              <a:rPr lang="en-US" sz="1600" b="1" smtClean="0">
                <a:solidFill>
                  <a:srgbClr val="FFFF00"/>
                </a:solidFill>
              </a:rPr>
              <a:t>V</a:t>
            </a:r>
            <a:r>
              <a:rPr lang="en-US" sz="1600" smtClean="0">
                <a:solidFill>
                  <a:srgbClr val="FFFF00"/>
                </a:solidFill>
              </a:rPr>
              <a:t> = {low, below normal, normal, above normal, high}     </a:t>
            </a:r>
          </a:p>
          <a:p>
            <a:pPr eaLnBrk="1" hangingPunct="1">
              <a:lnSpc>
                <a:spcPct val="80000"/>
              </a:lnSpc>
              <a:buFontTx/>
              <a:buNone/>
            </a:pPr>
            <a:r>
              <a:rPr lang="en-US" sz="1600" smtClean="0">
                <a:solidFill>
                  <a:srgbClr val="FFFF00"/>
                </a:solidFill>
              </a:rPr>
              <a:t>                                  =  { The set of statements on the subject matter  </a:t>
            </a:r>
          </a:p>
          <a:p>
            <a:pPr eaLnBrk="1" hangingPunct="1">
              <a:lnSpc>
                <a:spcPct val="80000"/>
              </a:lnSpc>
              <a:buFontTx/>
              <a:buNone/>
            </a:pPr>
            <a:r>
              <a:rPr lang="en-US" sz="1600" smtClean="0">
                <a:solidFill>
                  <a:srgbClr val="FFFF00"/>
                </a:solidFill>
              </a:rPr>
              <a:t>                                         “ pressure of the chemical process” }.</a:t>
            </a:r>
          </a:p>
          <a:p>
            <a:pPr eaLnBrk="1" hangingPunct="1">
              <a:lnSpc>
                <a:spcPct val="80000"/>
              </a:lnSpc>
              <a:buFontTx/>
              <a:buNone/>
            </a:pPr>
            <a:endParaRPr lang="en-US" sz="1600" smtClean="0">
              <a:solidFill>
                <a:srgbClr val="FFFF00"/>
              </a:solidFill>
            </a:endParaRPr>
          </a:p>
          <a:p>
            <a:pPr eaLnBrk="1" hangingPunct="1">
              <a:lnSpc>
                <a:spcPct val="80000"/>
              </a:lnSpc>
              <a:buFontTx/>
              <a:buNone/>
            </a:pPr>
            <a:r>
              <a:rPr lang="en-US" sz="2000" b="1" smtClean="0">
                <a:solidFill>
                  <a:srgbClr val="FFFF00"/>
                </a:solidFill>
              </a:rPr>
              <a:t>P =Temperature  is cold  = </a:t>
            </a:r>
            <a:r>
              <a:rPr lang="en-US" sz="2000" smtClean="0">
                <a:solidFill>
                  <a:srgbClr val="FFFF00"/>
                </a:solidFill>
              </a:rPr>
              <a:t>{1/low , 0.6/below normal , 0/above normal ,0/high}</a:t>
            </a:r>
          </a:p>
          <a:p>
            <a:pPr eaLnBrk="1" hangingPunct="1">
              <a:lnSpc>
                <a:spcPct val="80000"/>
              </a:lnSpc>
              <a:buFontTx/>
              <a:buNone/>
            </a:pPr>
            <a:r>
              <a:rPr lang="en-US" sz="2000" smtClean="0">
                <a:solidFill>
                  <a:srgbClr val="FFFF00"/>
                </a:solidFill>
              </a:rPr>
              <a:t>                                           =  &lt;  1,0.6,0,0  &gt;  and</a:t>
            </a:r>
            <a:endParaRPr lang="en-US" sz="2000" b="1" smtClean="0">
              <a:solidFill>
                <a:srgbClr val="FFFF00"/>
              </a:solidFill>
            </a:endParaRPr>
          </a:p>
          <a:p>
            <a:pPr eaLnBrk="1" hangingPunct="1">
              <a:lnSpc>
                <a:spcPct val="80000"/>
              </a:lnSpc>
              <a:buFontTx/>
              <a:buNone/>
            </a:pPr>
            <a:r>
              <a:rPr lang="en-US" sz="2000" b="1" smtClean="0">
                <a:solidFill>
                  <a:srgbClr val="FFFF00"/>
                </a:solidFill>
              </a:rPr>
              <a:t>P’ =Temperature is hot    = </a:t>
            </a:r>
            <a:r>
              <a:rPr lang="en-US" sz="2000" smtClean="0">
                <a:solidFill>
                  <a:srgbClr val="FFFF00"/>
                </a:solidFill>
              </a:rPr>
              <a:t>{0/low , 0.2/below normal , 0.8 /above normal ,1/high}</a:t>
            </a:r>
          </a:p>
          <a:p>
            <a:pPr eaLnBrk="1" hangingPunct="1">
              <a:lnSpc>
                <a:spcPct val="80000"/>
              </a:lnSpc>
              <a:buFontTx/>
              <a:buNone/>
            </a:pPr>
            <a:r>
              <a:rPr lang="en-US" sz="2000" smtClean="0">
                <a:solidFill>
                  <a:srgbClr val="FFFF00"/>
                </a:solidFill>
              </a:rPr>
              <a:t>                                           =  &lt;  0,0,0.8,1  &gt; </a:t>
            </a:r>
            <a:endParaRPr lang="en-US" sz="2000" b="1" smtClean="0">
              <a:solidFill>
                <a:srgbClr val="FFFF00"/>
              </a:solidFill>
            </a:endParaRPr>
          </a:p>
          <a:p>
            <a:pPr eaLnBrk="1" hangingPunct="1">
              <a:lnSpc>
                <a:spcPct val="80000"/>
              </a:lnSpc>
              <a:buFontTx/>
              <a:buNone/>
            </a:pPr>
            <a:r>
              <a:rPr lang="en-US" sz="2000" b="1" smtClean="0">
                <a:solidFill>
                  <a:srgbClr val="FFFF00"/>
                </a:solidFill>
              </a:rPr>
              <a:t>Q</a:t>
            </a:r>
            <a:r>
              <a:rPr lang="en-US" sz="2000" smtClean="0">
                <a:solidFill>
                  <a:srgbClr val="FFFF00"/>
                </a:solidFill>
              </a:rPr>
              <a:t> = </a:t>
            </a:r>
            <a:r>
              <a:rPr lang="en-US" sz="2000" b="1" smtClean="0">
                <a:solidFill>
                  <a:srgbClr val="FFFF00"/>
                </a:solidFill>
              </a:rPr>
              <a:t>Pressure is low  = </a:t>
            </a:r>
            <a:r>
              <a:rPr lang="en-US" sz="2000" smtClean="0">
                <a:solidFill>
                  <a:srgbClr val="FFFF00"/>
                </a:solidFill>
              </a:rPr>
              <a:t>{1/low , 0.8/below normal ,0.1/normal, 0/above normal ,0/high}</a:t>
            </a:r>
          </a:p>
          <a:p>
            <a:pPr eaLnBrk="1" hangingPunct="1">
              <a:lnSpc>
                <a:spcPct val="80000"/>
              </a:lnSpc>
              <a:buFontTx/>
              <a:buNone/>
            </a:pPr>
            <a:r>
              <a:rPr lang="en-US" sz="2000" smtClean="0">
                <a:solidFill>
                  <a:srgbClr val="FFFF00"/>
                </a:solidFill>
              </a:rPr>
              <a:t>                                           =  &lt;  1,0.8, 0.1,0,0  &gt;  </a:t>
            </a:r>
            <a:endParaRPr lang="en-US" sz="2000" b="1" smtClean="0">
              <a:solidFill>
                <a:srgbClr val="FFFF00"/>
              </a:solidFill>
            </a:endParaRPr>
          </a:p>
          <a:p>
            <a:pPr eaLnBrk="1" hangingPunct="1">
              <a:lnSpc>
                <a:spcPct val="80000"/>
              </a:lnSpc>
              <a:buFontTx/>
              <a:buNone/>
            </a:pPr>
            <a:r>
              <a:rPr lang="en-US" sz="2000" b="1" smtClean="0">
                <a:solidFill>
                  <a:srgbClr val="FFFF00"/>
                </a:solidFill>
              </a:rPr>
              <a:t>Q</a:t>
            </a:r>
            <a:r>
              <a:rPr lang="en-US" sz="2000" smtClean="0">
                <a:solidFill>
                  <a:srgbClr val="FFFF00"/>
                </a:solidFill>
              </a:rPr>
              <a:t>’ = </a:t>
            </a:r>
            <a:r>
              <a:rPr lang="en-US" sz="2000" b="1" smtClean="0">
                <a:solidFill>
                  <a:srgbClr val="FFFF00"/>
                </a:solidFill>
              </a:rPr>
              <a:t>Pressure is high  = </a:t>
            </a:r>
            <a:r>
              <a:rPr lang="en-US" sz="2000" smtClean="0">
                <a:solidFill>
                  <a:srgbClr val="FFFF00"/>
                </a:solidFill>
              </a:rPr>
              <a:t>{0/low , 0/below normal ,0.1/normal, 0.8/above normal ,1/high}</a:t>
            </a:r>
          </a:p>
          <a:p>
            <a:pPr eaLnBrk="1" hangingPunct="1">
              <a:lnSpc>
                <a:spcPct val="80000"/>
              </a:lnSpc>
              <a:buFontTx/>
              <a:buNone/>
            </a:pPr>
            <a:r>
              <a:rPr lang="en-US" sz="2000" smtClean="0">
                <a:solidFill>
                  <a:srgbClr val="FFFF00"/>
                </a:solidFill>
              </a:rPr>
              <a:t>                                           =  &lt;  1,0.8, 0.1,0,0  &gt; </a:t>
            </a:r>
            <a:r>
              <a:rPr lang="en-US" sz="1600" smtClean="0">
                <a:solidFill>
                  <a:srgbClr val="FFFF00"/>
                </a:solidFill>
              </a:rPr>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sz="3600" dirty="0" smtClean="0">
                <a:solidFill>
                  <a:srgbClr val="FF0000"/>
                </a:solidFill>
              </a:rPr>
              <a:t>FUZZY CONTROLLER DESIGN</a:t>
            </a:r>
            <a:endParaRPr lang="en-US" sz="3600" dirty="0">
              <a:solidFill>
                <a:srgbClr val="FF0000"/>
              </a:solidFill>
            </a:endParaRPr>
          </a:p>
        </p:txBody>
      </p:sp>
      <p:sp>
        <p:nvSpPr>
          <p:cNvPr id="3" name="Text Placeholder 2"/>
          <p:cNvSpPr>
            <a:spLocks noGrp="1"/>
          </p:cNvSpPr>
          <p:nvPr>
            <p:ph type="body" idx="1"/>
          </p:nvPr>
        </p:nvSpPr>
        <p:spPr>
          <a:xfrm>
            <a:off x="457200" y="1143001"/>
            <a:ext cx="4040188" cy="609599"/>
          </a:xfrm>
        </p:spPr>
        <p:txBody>
          <a:bodyPr/>
          <a:lstStyle/>
          <a:p>
            <a:pPr algn="ctr"/>
            <a:r>
              <a:rPr lang="en-US" dirty="0" smtClean="0">
                <a:solidFill>
                  <a:srgbClr val="FF0066"/>
                </a:solidFill>
              </a:rPr>
              <a:t>OUTLINES</a:t>
            </a:r>
            <a:endParaRPr lang="en-US" dirty="0">
              <a:solidFill>
                <a:srgbClr val="FF0066"/>
              </a:solidFill>
            </a:endParaRPr>
          </a:p>
        </p:txBody>
      </p:sp>
      <p:sp>
        <p:nvSpPr>
          <p:cNvPr id="4" name="Content Placeholder 3"/>
          <p:cNvSpPr>
            <a:spLocks noGrp="1"/>
          </p:cNvSpPr>
          <p:nvPr>
            <p:ph sz="half" idx="2"/>
          </p:nvPr>
        </p:nvSpPr>
        <p:spPr>
          <a:xfrm>
            <a:off x="457200" y="1828800"/>
            <a:ext cx="4040188" cy="4179888"/>
          </a:xfrm>
        </p:spPr>
        <p:txBody>
          <a:bodyPr/>
          <a:lstStyle/>
          <a:p>
            <a:pPr>
              <a:buClr>
                <a:srgbClr val="FF33CC"/>
              </a:buClr>
              <a:buFont typeface="Wingdings" pitchFamily="2" charset="2"/>
              <a:buChar char="v"/>
              <a:defRPr/>
            </a:pPr>
            <a:r>
              <a:rPr lang="en-GB" b="1" dirty="0" smtClean="0">
                <a:solidFill>
                  <a:srgbClr val="FFFF00"/>
                </a:solidFill>
                <a:effectLst>
                  <a:outerShdw blurRad="38100" dist="38100" dir="2700000" algn="tl">
                    <a:srgbClr val="000000"/>
                  </a:outerShdw>
                </a:effectLst>
                <a:latin typeface="Arial Narrow" pitchFamily="34" charset="0"/>
              </a:rPr>
              <a:t>DEVELOPMENT OF FUZZY TECHNOLOGY</a:t>
            </a:r>
          </a:p>
          <a:p>
            <a:pPr>
              <a:buClr>
                <a:srgbClr val="FF33CC"/>
              </a:buClr>
              <a:buFont typeface="Wingdings" pitchFamily="2" charset="2"/>
              <a:buChar char="v"/>
              <a:defRPr/>
            </a:pPr>
            <a:r>
              <a:rPr lang="en-GB" b="1" dirty="0" smtClean="0">
                <a:solidFill>
                  <a:srgbClr val="FFFF00"/>
                </a:solidFill>
                <a:effectLst>
                  <a:outerShdw blurRad="38100" dist="38100" dir="2700000" algn="tl">
                    <a:srgbClr val="000000"/>
                  </a:outerShdw>
                </a:effectLst>
                <a:latin typeface="Arial Narrow" pitchFamily="34" charset="0"/>
              </a:rPr>
              <a:t>APPLICATIONS OF FUZZY TECHNOLOGY</a:t>
            </a:r>
          </a:p>
          <a:p>
            <a:pPr>
              <a:buClr>
                <a:srgbClr val="FF33CC"/>
              </a:buClr>
              <a:buFont typeface="Wingdings" pitchFamily="2" charset="2"/>
              <a:buChar char="v"/>
              <a:defRPr/>
            </a:pPr>
            <a:r>
              <a:rPr lang="en-GB" b="1" dirty="0" smtClean="0">
                <a:solidFill>
                  <a:srgbClr val="FFFF00"/>
                </a:solidFill>
                <a:effectLst>
                  <a:outerShdw blurRad="38100" dist="38100" dir="2700000" algn="tl">
                    <a:srgbClr val="000000"/>
                  </a:outerShdw>
                </a:effectLst>
                <a:latin typeface="Arial Narrow" pitchFamily="34" charset="0"/>
              </a:rPr>
              <a:t>FUZZY SOFTWARE</a:t>
            </a:r>
          </a:p>
          <a:p>
            <a:pPr>
              <a:buClr>
                <a:srgbClr val="FF33CC"/>
              </a:buClr>
              <a:buFont typeface="Wingdings" pitchFamily="2" charset="2"/>
              <a:buChar char="v"/>
              <a:defRPr/>
            </a:pPr>
            <a:r>
              <a:rPr lang="en-GB" b="1" dirty="0" smtClean="0">
                <a:solidFill>
                  <a:srgbClr val="FFFF00"/>
                </a:solidFill>
                <a:effectLst>
                  <a:outerShdw blurRad="38100" dist="38100" dir="2700000" algn="tl">
                    <a:srgbClr val="000000"/>
                  </a:outerShdw>
                </a:effectLst>
                <a:latin typeface="Arial Narrow" pitchFamily="34" charset="0"/>
              </a:rPr>
              <a:t>FUZZY HARDWARE</a:t>
            </a:r>
          </a:p>
          <a:p>
            <a:pPr>
              <a:buClr>
                <a:srgbClr val="FF33CC"/>
              </a:buClr>
              <a:buFont typeface="Wingdings" pitchFamily="2" charset="2"/>
              <a:buChar char="v"/>
              <a:defRPr/>
            </a:pPr>
            <a:r>
              <a:rPr lang="en-GB" b="1" dirty="0" smtClean="0">
                <a:solidFill>
                  <a:srgbClr val="FFFF00"/>
                </a:solidFill>
                <a:effectLst>
                  <a:outerShdw blurRad="38100" dist="38100" dir="2700000" algn="tl">
                    <a:srgbClr val="000000"/>
                  </a:outerShdw>
                </a:effectLst>
                <a:latin typeface="Arial Narrow" pitchFamily="34" charset="0"/>
              </a:rPr>
              <a:t>FUZZY LOGIC</a:t>
            </a:r>
          </a:p>
          <a:p>
            <a:pPr>
              <a:buClr>
                <a:srgbClr val="FF33CC"/>
              </a:buClr>
              <a:buFont typeface="Wingdings" pitchFamily="2" charset="2"/>
              <a:buChar char="v"/>
              <a:defRPr/>
            </a:pPr>
            <a:r>
              <a:rPr lang="en-GB" b="1" dirty="0" smtClean="0">
                <a:solidFill>
                  <a:srgbClr val="FFFF00"/>
                </a:solidFill>
                <a:effectLst>
                  <a:outerShdw blurRad="38100" dist="38100" dir="2700000" algn="tl">
                    <a:srgbClr val="000000"/>
                  </a:outerShdw>
                </a:effectLst>
                <a:latin typeface="Arial Narrow" pitchFamily="34" charset="0"/>
              </a:rPr>
              <a:t>FUZZY INFERNCE </a:t>
            </a:r>
            <a:r>
              <a:rPr lang="en-GB" b="1" dirty="0" smtClean="0">
                <a:solidFill>
                  <a:srgbClr val="FFFF00"/>
                </a:solidFill>
                <a:effectLst>
                  <a:outerShdw blurRad="38100" dist="38100" dir="2700000" algn="tl">
                    <a:srgbClr val="000000"/>
                  </a:outerShdw>
                </a:effectLst>
                <a:latin typeface="Arial Narrow" pitchFamily="34" charset="0"/>
              </a:rPr>
              <a:t>SYSTEMS</a:t>
            </a:r>
          </a:p>
          <a:p>
            <a:pPr>
              <a:buClr>
                <a:srgbClr val="FF33CC"/>
              </a:buClr>
              <a:buFont typeface="Wingdings" pitchFamily="2" charset="2"/>
              <a:buChar char="v"/>
              <a:defRPr/>
            </a:pPr>
            <a:r>
              <a:rPr lang="en-GB" b="1" dirty="0" smtClean="0">
                <a:solidFill>
                  <a:srgbClr val="FFFF00"/>
                </a:solidFill>
                <a:effectLst>
                  <a:outerShdw blurRad="38100" dist="38100" dir="2700000" algn="tl">
                    <a:srgbClr val="000000"/>
                  </a:outerShdw>
                </a:effectLst>
                <a:latin typeface="Arial Narrow" pitchFamily="34" charset="0"/>
              </a:rPr>
              <a:t>FUZZY CONTROLLERS</a:t>
            </a:r>
            <a:endParaRPr lang="en-GB" b="1" dirty="0" smtClean="0">
              <a:solidFill>
                <a:srgbClr val="FFFF00"/>
              </a:solidFill>
              <a:effectLst>
                <a:outerShdw blurRad="38100" dist="38100" dir="2700000" algn="tl">
                  <a:srgbClr val="000000"/>
                </a:outerShdw>
              </a:effectLst>
              <a:latin typeface="Arial Narrow" pitchFamily="34" charset="0"/>
            </a:endParaRPr>
          </a:p>
          <a:p>
            <a:pPr>
              <a:buClr>
                <a:srgbClr val="FF33CC"/>
              </a:buClr>
              <a:buFont typeface="Wingdings" pitchFamily="2" charset="2"/>
              <a:buChar char="v"/>
              <a:defRPr/>
            </a:pPr>
            <a:r>
              <a:rPr lang="en-GB" b="1" dirty="0" smtClean="0">
                <a:solidFill>
                  <a:srgbClr val="FFFF00"/>
                </a:solidFill>
                <a:effectLst>
                  <a:outerShdw blurRad="38100" dist="38100" dir="2700000" algn="tl">
                    <a:srgbClr val="000000"/>
                  </a:outerShdw>
                </a:effectLst>
                <a:latin typeface="Arial Narrow" pitchFamily="34" charset="0"/>
              </a:rPr>
              <a:t>FUZZY CONTROLLER  FOR WATER HEATER</a:t>
            </a:r>
          </a:p>
          <a:p>
            <a:endParaRPr lang="en-US" dirty="0"/>
          </a:p>
        </p:txBody>
      </p:sp>
      <p:sp>
        <p:nvSpPr>
          <p:cNvPr id="5" name="Text Placeholder 4"/>
          <p:cNvSpPr>
            <a:spLocks noGrp="1"/>
          </p:cNvSpPr>
          <p:nvPr>
            <p:ph type="body" sz="quarter" idx="3"/>
          </p:nvPr>
        </p:nvSpPr>
        <p:spPr/>
        <p:txBody>
          <a:bodyPr/>
          <a:lstStyle/>
          <a:p>
            <a:endParaRPr lang="en-US"/>
          </a:p>
        </p:txBody>
      </p:sp>
      <p:graphicFrame>
        <p:nvGraphicFramePr>
          <p:cNvPr id="4103" name="Object 7"/>
          <p:cNvGraphicFramePr>
            <a:graphicFrameLocks/>
          </p:cNvGraphicFramePr>
          <p:nvPr>
            <p:ph sz="quarter" idx="4"/>
          </p:nvPr>
        </p:nvGraphicFramePr>
        <p:xfrm>
          <a:off x="4572000" y="1524000"/>
          <a:ext cx="4028065" cy="4572000"/>
        </p:xfrm>
        <a:graphic>
          <a:graphicData uri="http://schemas.openxmlformats.org/presentationml/2006/ole">
            <p:oleObj spid="_x0000_s44034" name="Bitmap Image" r:id="rId4" imgW="3949560" imgH="4574880" progId="PBrush">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103"/>
                                        </p:tgtEl>
                                        <p:attrNameLst>
                                          <p:attrName>style.visibility</p:attrName>
                                        </p:attrNameLst>
                                      </p:cBhvr>
                                      <p:to>
                                        <p:strVal val="visible"/>
                                      </p:to>
                                    </p:set>
                                    <p:animEffect transition="in" filter="dissolve">
                                      <p:cBhvr>
                                        <p:cTn id="7" dur="500"/>
                                        <p:tgtEl>
                                          <p:spTgt spid="4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pPr eaLnBrk="1" hangingPunct="1">
              <a:defRPr/>
            </a:pPr>
            <a:r>
              <a:rPr lang="en-US" smtClean="0">
                <a:solidFill>
                  <a:srgbClr val="FF0066"/>
                </a:solidFill>
              </a:rPr>
              <a:t>Example</a:t>
            </a:r>
          </a:p>
        </p:txBody>
      </p:sp>
      <p:sp>
        <p:nvSpPr>
          <p:cNvPr id="31747" name="Rectangle 3"/>
          <p:cNvSpPr>
            <a:spLocks noGrp="1" noChangeArrowheads="1"/>
          </p:cNvSpPr>
          <p:nvPr>
            <p:ph type="body" idx="1"/>
          </p:nvPr>
        </p:nvSpPr>
        <p:spPr>
          <a:xfrm>
            <a:off x="0" y="1676400"/>
            <a:ext cx="9144000" cy="5181600"/>
          </a:xfrm>
        </p:spPr>
        <p:txBody>
          <a:bodyPr/>
          <a:lstStyle/>
          <a:p>
            <a:pPr eaLnBrk="1" hangingPunct="1">
              <a:buFontTx/>
              <a:buNone/>
            </a:pPr>
            <a:r>
              <a:rPr lang="en-US" b="1" smtClean="0">
                <a:solidFill>
                  <a:srgbClr val="FFFF00"/>
                </a:solidFill>
              </a:rPr>
              <a:t>P → Q: IF  Temperature  is cold THEN Pressure is low </a:t>
            </a:r>
            <a:r>
              <a:rPr lang="en-US" i="1" smtClean="0">
                <a:solidFill>
                  <a:srgbClr val="FFFF00"/>
                </a:solidFill>
              </a:rPr>
              <a:t>is equivalent to the fuzzy relation</a:t>
            </a:r>
            <a:r>
              <a:rPr lang="en-US" b="1" smtClean="0">
                <a:solidFill>
                  <a:srgbClr val="FFFF00"/>
                </a:solidFill>
              </a:rPr>
              <a:t> R given below</a:t>
            </a:r>
          </a:p>
          <a:p>
            <a:pPr eaLnBrk="1" hangingPunct="1">
              <a:buFontTx/>
              <a:buNone/>
            </a:pPr>
            <a:r>
              <a:rPr lang="en-US" b="1" smtClean="0"/>
              <a:t>                        </a:t>
            </a:r>
            <a:r>
              <a:rPr lang="en-US" b="1" smtClean="0">
                <a:solidFill>
                  <a:srgbClr val="FF33CC"/>
                </a:solidFill>
              </a:rPr>
              <a:t>L BN  N AN H</a:t>
            </a:r>
            <a:r>
              <a:rPr lang="en-US" b="1" smtClean="0"/>
              <a:t>            </a:t>
            </a:r>
            <a:r>
              <a:rPr lang="en-US" smtClean="0"/>
              <a:t>     </a:t>
            </a:r>
            <a:endParaRPr lang="en-US" b="1" smtClean="0"/>
          </a:p>
          <a:p>
            <a:pPr eaLnBrk="1" hangingPunct="1">
              <a:buFontTx/>
              <a:buNone/>
            </a:pPr>
            <a:r>
              <a:rPr lang="en-US" b="1" smtClean="0"/>
              <a:t>                </a:t>
            </a:r>
            <a:r>
              <a:rPr lang="en-US" b="1" smtClean="0">
                <a:solidFill>
                  <a:srgbClr val="FF33CC"/>
                </a:solidFill>
              </a:rPr>
              <a:t>L</a:t>
            </a:r>
            <a:r>
              <a:rPr lang="en-US" b="1" smtClean="0"/>
              <a:t>      </a:t>
            </a:r>
            <a:r>
              <a:rPr lang="en-US" smtClean="0"/>
              <a:t>1  .8   .1   0    0</a:t>
            </a:r>
            <a:endParaRPr lang="en-US" b="1" smtClean="0"/>
          </a:p>
          <a:p>
            <a:pPr eaLnBrk="1" hangingPunct="1">
              <a:buFontTx/>
              <a:buNone/>
            </a:pPr>
            <a:r>
              <a:rPr lang="en-US" b="1" smtClean="0"/>
              <a:t>               </a:t>
            </a:r>
            <a:r>
              <a:rPr lang="en-US" b="1" smtClean="0">
                <a:solidFill>
                  <a:srgbClr val="FF33CC"/>
                </a:solidFill>
              </a:rPr>
              <a:t>BN</a:t>
            </a:r>
            <a:r>
              <a:rPr lang="en-US" b="1" smtClean="0"/>
              <a:t>   </a:t>
            </a:r>
            <a:r>
              <a:rPr lang="en-US" smtClean="0"/>
              <a:t>.6  .6   .4  .4   .4                                                                                                                       </a:t>
            </a:r>
            <a:r>
              <a:rPr lang="en-US" b="1" smtClean="0">
                <a:solidFill>
                  <a:srgbClr val="FFFF00"/>
                </a:solidFill>
              </a:rPr>
              <a:t>R  =</a:t>
            </a:r>
            <a:r>
              <a:rPr lang="en-US" b="1" smtClean="0"/>
              <a:t>     </a:t>
            </a:r>
            <a:r>
              <a:rPr lang="en-US" b="1" smtClean="0">
                <a:solidFill>
                  <a:srgbClr val="FF33CC"/>
                </a:solidFill>
              </a:rPr>
              <a:t>AN</a:t>
            </a:r>
            <a:r>
              <a:rPr lang="en-US" b="1" smtClean="0"/>
              <a:t>    </a:t>
            </a:r>
            <a:r>
              <a:rPr lang="en-US" smtClean="0"/>
              <a:t>1    1    1    1   1</a:t>
            </a:r>
            <a:endParaRPr lang="en-US" b="1" smtClean="0"/>
          </a:p>
          <a:p>
            <a:pPr eaLnBrk="1" hangingPunct="1">
              <a:buFontTx/>
              <a:buNone/>
            </a:pPr>
            <a:r>
              <a:rPr lang="en-US" b="1" smtClean="0"/>
              <a:t>               </a:t>
            </a:r>
            <a:r>
              <a:rPr lang="en-US" b="1" smtClean="0">
                <a:solidFill>
                  <a:srgbClr val="FF33CC"/>
                </a:solidFill>
              </a:rPr>
              <a:t>H </a:t>
            </a:r>
            <a:r>
              <a:rPr lang="en-US" b="1" smtClean="0"/>
              <a:t>     </a:t>
            </a:r>
            <a:r>
              <a:rPr lang="en-US" smtClean="0"/>
              <a:t>1    1    1    1    1</a:t>
            </a:r>
          </a:p>
        </p:txBody>
      </p:sp>
      <p:sp>
        <p:nvSpPr>
          <p:cNvPr id="31748" name="AutoShape 10"/>
          <p:cNvSpPr>
            <a:spLocks/>
          </p:cNvSpPr>
          <p:nvPr/>
        </p:nvSpPr>
        <p:spPr bwMode="auto">
          <a:xfrm>
            <a:off x="1371600" y="3810000"/>
            <a:ext cx="152400" cy="2209800"/>
          </a:xfrm>
          <a:prstGeom prst="leftBracket">
            <a:avLst>
              <a:gd name="adj" fmla="val 120833"/>
            </a:avLst>
          </a:prstGeom>
          <a:noFill/>
          <a:ln w="9525">
            <a:solidFill>
              <a:srgbClr val="FF00FF"/>
            </a:solidFill>
            <a:round/>
            <a:headEnd/>
            <a:tailEnd/>
          </a:ln>
        </p:spPr>
        <p:txBody>
          <a:bodyPr wrap="none" anchor="ctr"/>
          <a:lstStyle/>
          <a:p>
            <a:endParaRPr lang="en-US"/>
          </a:p>
        </p:txBody>
      </p:sp>
      <p:sp>
        <p:nvSpPr>
          <p:cNvPr id="31749" name="AutoShape 11"/>
          <p:cNvSpPr>
            <a:spLocks/>
          </p:cNvSpPr>
          <p:nvPr/>
        </p:nvSpPr>
        <p:spPr bwMode="auto">
          <a:xfrm>
            <a:off x="5638800" y="3733800"/>
            <a:ext cx="76200" cy="2209800"/>
          </a:xfrm>
          <a:prstGeom prst="rightBracket">
            <a:avLst>
              <a:gd name="adj" fmla="val 241667"/>
            </a:avLst>
          </a:prstGeom>
          <a:noFill/>
          <a:ln w="9525">
            <a:solidFill>
              <a:srgbClr val="FF00FF"/>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pPr eaLnBrk="1" hangingPunct="1">
              <a:defRPr/>
            </a:pPr>
            <a:r>
              <a:rPr lang="en-US" smtClean="0">
                <a:solidFill>
                  <a:srgbClr val="FF0066"/>
                </a:solidFill>
              </a:rPr>
              <a:t>Approximate Reasoning</a:t>
            </a:r>
            <a:r>
              <a:rPr lang="en-US" smtClean="0"/>
              <a:t> </a:t>
            </a:r>
          </a:p>
        </p:txBody>
      </p:sp>
      <p:sp>
        <p:nvSpPr>
          <p:cNvPr id="32771" name="Rectangle 3"/>
          <p:cNvSpPr>
            <a:spLocks noGrp="1" noChangeArrowheads="1"/>
          </p:cNvSpPr>
          <p:nvPr>
            <p:ph type="body" idx="1"/>
          </p:nvPr>
        </p:nvSpPr>
        <p:spPr/>
        <p:txBody>
          <a:bodyPr/>
          <a:lstStyle/>
          <a:p>
            <a:pPr eaLnBrk="1" hangingPunct="1">
              <a:lnSpc>
                <a:spcPct val="80000"/>
              </a:lnSpc>
              <a:buFontTx/>
              <a:buNone/>
            </a:pPr>
            <a:r>
              <a:rPr lang="en-US" sz="2000" smtClean="0">
                <a:solidFill>
                  <a:srgbClr val="FFFF00"/>
                </a:solidFill>
              </a:rPr>
              <a:t>Suppose we have a rule based format to represent fuzzy information. These rules are expressed in conventional antecedent-consequent form. </a:t>
            </a:r>
            <a:endParaRPr lang="en-US" sz="2000" b="1" smtClean="0">
              <a:solidFill>
                <a:srgbClr val="FFFF00"/>
              </a:solidFill>
            </a:endParaRPr>
          </a:p>
          <a:p>
            <a:pPr eaLnBrk="1" hangingPunct="1">
              <a:lnSpc>
                <a:spcPct val="80000"/>
              </a:lnSpc>
              <a:buFontTx/>
              <a:buNone/>
            </a:pPr>
            <a:r>
              <a:rPr lang="en-US" sz="2400" b="1" smtClean="0">
                <a:solidFill>
                  <a:srgbClr val="FF33CC"/>
                </a:solidFill>
              </a:rPr>
              <a:t>Rule1:IF x is A THEN y is B</a:t>
            </a:r>
            <a:r>
              <a:rPr lang="en-US" sz="2400" smtClean="0">
                <a:solidFill>
                  <a:srgbClr val="FF33CC"/>
                </a:solidFill>
              </a:rPr>
              <a:t> .</a:t>
            </a:r>
            <a:r>
              <a:rPr lang="en-US" sz="2000" smtClean="0"/>
              <a:t> </a:t>
            </a:r>
          </a:p>
          <a:p>
            <a:pPr eaLnBrk="1" hangingPunct="1">
              <a:lnSpc>
                <a:spcPct val="80000"/>
              </a:lnSpc>
              <a:buFontTx/>
              <a:buNone/>
            </a:pPr>
            <a:r>
              <a:rPr lang="en-US" sz="2000" smtClean="0">
                <a:solidFill>
                  <a:srgbClr val="FFFF00"/>
                </a:solidFill>
              </a:rPr>
              <a:t>Where A and B represent fuzzy propositions(sets). Now suppose we introduce a new antecedent   say A’ and we consider the following rule:</a:t>
            </a:r>
            <a:endParaRPr lang="en-US" sz="2000" b="1" smtClean="0">
              <a:solidFill>
                <a:srgbClr val="FFFF00"/>
              </a:solidFill>
            </a:endParaRPr>
          </a:p>
          <a:p>
            <a:pPr eaLnBrk="1" hangingPunct="1">
              <a:lnSpc>
                <a:spcPct val="80000"/>
              </a:lnSpc>
              <a:buFontTx/>
              <a:buNone/>
            </a:pPr>
            <a:r>
              <a:rPr lang="en-US" sz="2400" b="1" smtClean="0">
                <a:solidFill>
                  <a:srgbClr val="FF33CC"/>
                </a:solidFill>
              </a:rPr>
              <a:t>Rule 2: IF x is A’ THEN y is B’.</a:t>
            </a:r>
            <a:endParaRPr lang="en-US" sz="2400" smtClean="0">
              <a:solidFill>
                <a:srgbClr val="FF33CC"/>
              </a:solidFill>
            </a:endParaRPr>
          </a:p>
          <a:p>
            <a:pPr eaLnBrk="1" hangingPunct="1">
              <a:lnSpc>
                <a:spcPct val="80000"/>
              </a:lnSpc>
              <a:buFontTx/>
              <a:buNone/>
            </a:pPr>
            <a:r>
              <a:rPr lang="en-US" sz="2000" smtClean="0">
                <a:solidFill>
                  <a:srgbClr val="FFFF00"/>
                </a:solidFill>
              </a:rPr>
              <a:t>The consequent can be found from the composition operation as given below</a:t>
            </a:r>
          </a:p>
          <a:p>
            <a:pPr eaLnBrk="1" hangingPunct="1">
              <a:lnSpc>
                <a:spcPct val="80000"/>
              </a:lnSpc>
              <a:buFontTx/>
              <a:buNone/>
            </a:pPr>
            <a:r>
              <a:rPr lang="en-US" sz="2400" smtClean="0">
                <a:solidFill>
                  <a:srgbClr val="FF33CC"/>
                </a:solidFill>
              </a:rPr>
              <a:t>B’ = A’•R = A’• (AxB)</a:t>
            </a:r>
            <a:r>
              <a:rPr lang="en-US" sz="2400" smtClean="0">
                <a:solidFill>
                  <a:srgbClr val="FF33CC"/>
                </a:solidFill>
                <a:sym typeface="Symbol" pitchFamily="18" charset="2"/>
              </a:rPr>
              <a:t></a:t>
            </a:r>
            <a:r>
              <a:rPr lang="en-US" sz="2400" smtClean="0">
                <a:solidFill>
                  <a:srgbClr val="FF33CC"/>
                </a:solidFill>
              </a:rPr>
              <a:t>(AcxY)</a:t>
            </a:r>
          </a:p>
          <a:p>
            <a:pPr eaLnBrk="1" hangingPunct="1">
              <a:lnSpc>
                <a:spcPct val="80000"/>
              </a:lnSpc>
              <a:buFontTx/>
              <a:buNone/>
            </a:pPr>
            <a:r>
              <a:rPr lang="en-US" sz="2000" smtClean="0">
                <a:solidFill>
                  <a:srgbClr val="FFFF00"/>
                </a:solidFill>
              </a:rPr>
              <a:t>where</a:t>
            </a:r>
            <a:r>
              <a:rPr lang="en-US" sz="2000" smtClean="0"/>
              <a:t> </a:t>
            </a:r>
          </a:p>
          <a:p>
            <a:pPr eaLnBrk="1" hangingPunct="1">
              <a:lnSpc>
                <a:spcPct val="80000"/>
              </a:lnSpc>
              <a:buFontTx/>
              <a:buNone/>
            </a:pPr>
            <a:r>
              <a:rPr lang="en-US" sz="2400" smtClean="0">
                <a:solidFill>
                  <a:srgbClr val="FF33CC"/>
                </a:solidFill>
              </a:rPr>
              <a:t>R =  (AxB)</a:t>
            </a:r>
            <a:r>
              <a:rPr lang="en-US" sz="2400" smtClean="0">
                <a:solidFill>
                  <a:srgbClr val="FF33CC"/>
                </a:solidFill>
                <a:sym typeface="Symbol" pitchFamily="18" charset="2"/>
              </a:rPr>
              <a:t></a:t>
            </a:r>
            <a:r>
              <a:rPr lang="en-US" sz="2400" smtClean="0">
                <a:solidFill>
                  <a:srgbClr val="FF33CC"/>
                </a:solidFill>
              </a:rPr>
              <a:t>(AcxY)</a:t>
            </a:r>
            <a:r>
              <a:rPr lang="en-US" sz="2400" smtClean="0"/>
              <a:t> </a:t>
            </a:r>
          </a:p>
          <a:p>
            <a:pPr eaLnBrk="1" hangingPunct="1">
              <a:lnSpc>
                <a:spcPct val="80000"/>
              </a:lnSpc>
              <a:buFontTx/>
              <a:buNone/>
            </a:pPr>
            <a:r>
              <a:rPr lang="en-US" sz="2000" smtClean="0">
                <a:solidFill>
                  <a:srgbClr val="FFFF00"/>
                </a:solidFill>
              </a:rPr>
              <a:t>and</a:t>
            </a:r>
            <a:r>
              <a:rPr lang="en-US" sz="2000" smtClean="0"/>
              <a:t> </a:t>
            </a:r>
            <a:r>
              <a:rPr lang="en-US" sz="2000" smtClean="0">
                <a:solidFill>
                  <a:srgbClr val="FF33CC"/>
                </a:solidFill>
              </a:rPr>
              <a:t>•</a:t>
            </a:r>
            <a:r>
              <a:rPr lang="en-US" sz="2000" smtClean="0"/>
              <a:t> </a:t>
            </a:r>
            <a:r>
              <a:rPr lang="en-US" sz="2000" smtClean="0">
                <a:solidFill>
                  <a:srgbClr val="FFFF00"/>
                </a:solidFill>
              </a:rPr>
              <a:t>is the  max-min composition of  the relations A’ and R.</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pPr eaLnBrk="1" hangingPunct="1">
              <a:defRPr/>
            </a:pPr>
            <a:r>
              <a:rPr lang="en-US" smtClean="0">
                <a:solidFill>
                  <a:srgbClr val="FF0066"/>
                </a:solidFill>
              </a:rPr>
              <a:t>Example</a:t>
            </a:r>
          </a:p>
        </p:txBody>
      </p:sp>
      <p:sp>
        <p:nvSpPr>
          <p:cNvPr id="33795" name="Rectangle 3"/>
          <p:cNvSpPr>
            <a:spLocks noGrp="1" noChangeArrowheads="1"/>
          </p:cNvSpPr>
          <p:nvPr>
            <p:ph type="body" idx="1"/>
          </p:nvPr>
        </p:nvSpPr>
        <p:spPr>
          <a:xfrm>
            <a:off x="457200" y="1600200"/>
            <a:ext cx="8229600" cy="5257800"/>
          </a:xfrm>
        </p:spPr>
        <p:txBody>
          <a:bodyPr/>
          <a:lstStyle/>
          <a:p>
            <a:pPr eaLnBrk="1" hangingPunct="1">
              <a:lnSpc>
                <a:spcPct val="80000"/>
              </a:lnSpc>
              <a:buFontTx/>
              <a:buNone/>
            </a:pPr>
            <a:r>
              <a:rPr lang="en-US" sz="2400" b="1" smtClean="0">
                <a:solidFill>
                  <a:srgbClr val="FF33CC"/>
                </a:solidFill>
              </a:rPr>
              <a:t>L</a:t>
            </a:r>
            <a:r>
              <a:rPr lang="en-US" sz="2400" smtClean="0">
                <a:solidFill>
                  <a:srgbClr val="FF33CC"/>
                </a:solidFill>
              </a:rPr>
              <a:t>et X= {1 ,2, 3, 4, 5, 6}</a:t>
            </a:r>
            <a:endParaRPr lang="en-US" sz="2400" b="1" smtClean="0">
              <a:solidFill>
                <a:srgbClr val="FF33CC"/>
              </a:solidFill>
            </a:endParaRPr>
          </a:p>
          <a:p>
            <a:pPr eaLnBrk="1" hangingPunct="1">
              <a:lnSpc>
                <a:spcPct val="80000"/>
              </a:lnSpc>
              <a:buFontTx/>
              <a:buNone/>
            </a:pPr>
            <a:r>
              <a:rPr lang="en-US" sz="2400" b="1" smtClean="0"/>
              <a:t>       =</a:t>
            </a:r>
            <a:r>
              <a:rPr lang="en-US" sz="2400" smtClean="0"/>
              <a:t>{set of statements on the subject matter</a:t>
            </a:r>
          </a:p>
          <a:p>
            <a:pPr eaLnBrk="1" hangingPunct="1">
              <a:lnSpc>
                <a:spcPct val="80000"/>
              </a:lnSpc>
              <a:buFontTx/>
              <a:buNone/>
            </a:pPr>
            <a:r>
              <a:rPr lang="en-US" sz="2400" smtClean="0"/>
              <a:t>                                     “height of a person in feet”}</a:t>
            </a:r>
          </a:p>
          <a:p>
            <a:pPr eaLnBrk="1" hangingPunct="1">
              <a:lnSpc>
                <a:spcPct val="80000"/>
              </a:lnSpc>
              <a:buFontTx/>
              <a:buNone/>
            </a:pPr>
            <a:r>
              <a:rPr lang="en-US" sz="2400" smtClean="0">
                <a:solidFill>
                  <a:srgbClr val="FF33CC"/>
                </a:solidFill>
              </a:rPr>
              <a:t>Y= {10, 30 , 50 , 70, 90 ,110}</a:t>
            </a:r>
          </a:p>
          <a:p>
            <a:pPr eaLnBrk="1" hangingPunct="1">
              <a:lnSpc>
                <a:spcPct val="80000"/>
              </a:lnSpc>
              <a:buFontTx/>
              <a:buNone/>
            </a:pPr>
            <a:r>
              <a:rPr lang="en-US" sz="2400" smtClean="0"/>
              <a:t>   </a:t>
            </a:r>
            <a:r>
              <a:rPr lang="en-US" sz="2400" b="1" smtClean="0"/>
              <a:t>= </a:t>
            </a:r>
            <a:r>
              <a:rPr lang="en-US" sz="2400" smtClean="0"/>
              <a:t>{ set of statements on the subject matter</a:t>
            </a:r>
          </a:p>
          <a:p>
            <a:pPr eaLnBrk="1" hangingPunct="1">
              <a:lnSpc>
                <a:spcPct val="80000"/>
              </a:lnSpc>
              <a:buFontTx/>
              <a:buNone/>
            </a:pPr>
            <a:r>
              <a:rPr lang="en-US" sz="2400" smtClean="0"/>
              <a:t>                                         “weight of a person in kg.”}.</a:t>
            </a:r>
          </a:p>
          <a:p>
            <a:pPr eaLnBrk="1" hangingPunct="1">
              <a:lnSpc>
                <a:spcPct val="80000"/>
              </a:lnSpc>
              <a:buFontTx/>
              <a:buNone/>
            </a:pPr>
            <a:endParaRPr lang="en-US" sz="2400" smtClean="0"/>
          </a:p>
          <a:p>
            <a:pPr eaLnBrk="1" hangingPunct="1">
              <a:lnSpc>
                <a:spcPct val="80000"/>
              </a:lnSpc>
              <a:buFontTx/>
              <a:buNone/>
            </a:pPr>
            <a:r>
              <a:rPr lang="en-US" sz="2400" smtClean="0"/>
              <a:t> Let the fuzzy propositions </a:t>
            </a:r>
            <a:r>
              <a:rPr lang="en-US" sz="2400" b="1" smtClean="0">
                <a:solidFill>
                  <a:srgbClr val="FF33CC"/>
                </a:solidFill>
              </a:rPr>
              <a:t>LONG</a:t>
            </a:r>
            <a:r>
              <a:rPr lang="en-US" sz="2400" smtClean="0"/>
              <a:t>  and  </a:t>
            </a:r>
            <a:r>
              <a:rPr lang="en-US" sz="2400" b="1" smtClean="0">
                <a:solidFill>
                  <a:srgbClr val="FF33CC"/>
                </a:solidFill>
              </a:rPr>
              <a:t>SHORT</a:t>
            </a:r>
            <a:r>
              <a:rPr lang="en-US" sz="2400" b="1" smtClean="0"/>
              <a:t> </a:t>
            </a:r>
            <a:r>
              <a:rPr lang="en-US" sz="2400" smtClean="0"/>
              <a:t>on</a:t>
            </a:r>
            <a:r>
              <a:rPr lang="en-US" sz="2400" b="1" smtClean="0"/>
              <a:t> </a:t>
            </a:r>
            <a:r>
              <a:rPr lang="en-US" sz="2400" b="1" smtClean="0">
                <a:solidFill>
                  <a:srgbClr val="FF33CC"/>
                </a:solidFill>
              </a:rPr>
              <a:t>X</a:t>
            </a:r>
            <a:r>
              <a:rPr lang="en-US" sz="2400" b="1" smtClean="0"/>
              <a:t>   </a:t>
            </a:r>
            <a:r>
              <a:rPr lang="en-US" sz="2400" smtClean="0"/>
              <a:t>and</a:t>
            </a:r>
            <a:r>
              <a:rPr lang="en-US" sz="2400" b="1" smtClean="0"/>
              <a:t>  </a:t>
            </a:r>
            <a:r>
              <a:rPr lang="en-US" sz="2400" b="1" smtClean="0">
                <a:solidFill>
                  <a:srgbClr val="FF33CC"/>
                </a:solidFill>
              </a:rPr>
              <a:t>HEAVY</a:t>
            </a:r>
            <a:r>
              <a:rPr lang="en-US" sz="2400" b="1" smtClean="0"/>
              <a:t> </a:t>
            </a:r>
            <a:r>
              <a:rPr lang="en-US" sz="2400" smtClean="0"/>
              <a:t>on</a:t>
            </a:r>
            <a:r>
              <a:rPr lang="en-US" sz="2400" b="1" smtClean="0"/>
              <a:t> </a:t>
            </a:r>
            <a:r>
              <a:rPr lang="en-US" sz="2400" b="1" smtClean="0">
                <a:solidFill>
                  <a:srgbClr val="FF33CC"/>
                </a:solidFill>
              </a:rPr>
              <a:t>Y</a:t>
            </a:r>
            <a:r>
              <a:rPr lang="en-US" sz="2400" b="1" smtClean="0"/>
              <a:t> </a:t>
            </a:r>
            <a:r>
              <a:rPr lang="en-US" sz="2400" smtClean="0"/>
              <a:t>are given below: </a:t>
            </a:r>
          </a:p>
          <a:p>
            <a:pPr eaLnBrk="1" hangingPunct="1">
              <a:lnSpc>
                <a:spcPct val="80000"/>
              </a:lnSpc>
              <a:buFontTx/>
              <a:buNone/>
            </a:pPr>
            <a:endParaRPr lang="en-US" sz="2400" b="1" smtClean="0"/>
          </a:p>
          <a:p>
            <a:pPr eaLnBrk="1" hangingPunct="1">
              <a:lnSpc>
                <a:spcPct val="80000"/>
              </a:lnSpc>
              <a:buFontTx/>
              <a:buNone/>
            </a:pPr>
            <a:r>
              <a:rPr lang="en-US" sz="2400" b="1" smtClean="0">
                <a:solidFill>
                  <a:srgbClr val="FFFF00"/>
                </a:solidFill>
              </a:rPr>
              <a:t>           </a:t>
            </a:r>
            <a:r>
              <a:rPr lang="en-US" sz="2400" b="1" smtClean="0">
                <a:solidFill>
                  <a:srgbClr val="FF33CC"/>
                </a:solidFill>
              </a:rPr>
              <a:t>A =  LONG</a:t>
            </a:r>
            <a:r>
              <a:rPr lang="en-US" sz="2400" smtClean="0">
                <a:solidFill>
                  <a:srgbClr val="FF33CC"/>
                </a:solidFill>
              </a:rPr>
              <a:t> ={   0/1 ,0/2, 0.1/3 ,0.4/4, 0.8/5, 1/6}</a:t>
            </a:r>
          </a:p>
          <a:p>
            <a:pPr eaLnBrk="1" hangingPunct="1">
              <a:lnSpc>
                <a:spcPct val="80000"/>
              </a:lnSpc>
              <a:buFontTx/>
              <a:buNone/>
            </a:pPr>
            <a:r>
              <a:rPr lang="en-US" sz="2400" smtClean="0">
                <a:solidFill>
                  <a:srgbClr val="FF33CC"/>
                </a:solidFill>
              </a:rPr>
              <a:t>          A’=</a:t>
            </a:r>
            <a:r>
              <a:rPr lang="en-US" sz="2400" b="1" smtClean="0">
                <a:solidFill>
                  <a:srgbClr val="FF33CC"/>
                </a:solidFill>
              </a:rPr>
              <a:t>SHORT</a:t>
            </a:r>
            <a:r>
              <a:rPr lang="en-US" sz="2400" smtClean="0">
                <a:solidFill>
                  <a:srgbClr val="FF33CC"/>
                </a:solidFill>
              </a:rPr>
              <a:t> =(1/1 , 0.8/2 , 0.4/3 , 0.1/4 , 0/5 , 0/6}</a:t>
            </a:r>
            <a:endParaRPr lang="en-US" sz="2400" b="1" smtClean="0">
              <a:solidFill>
                <a:srgbClr val="FF33CC"/>
              </a:solidFill>
            </a:endParaRPr>
          </a:p>
          <a:p>
            <a:pPr eaLnBrk="1" hangingPunct="1">
              <a:lnSpc>
                <a:spcPct val="80000"/>
              </a:lnSpc>
              <a:buFontTx/>
              <a:buNone/>
            </a:pPr>
            <a:r>
              <a:rPr lang="en-US" sz="2400" b="1" smtClean="0">
                <a:solidFill>
                  <a:srgbClr val="FF33CC"/>
                </a:solidFill>
              </a:rPr>
              <a:t>B = HEAVY</a:t>
            </a:r>
            <a:r>
              <a:rPr lang="en-US" sz="2400" smtClean="0">
                <a:solidFill>
                  <a:srgbClr val="FF33CC"/>
                </a:solidFill>
              </a:rPr>
              <a:t>={0/10 , 0/30 , 0.20/50 , 0.4/70 ,0.8/90 , 1/110}.</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pPr eaLnBrk="1" hangingPunct="1">
              <a:defRPr/>
            </a:pPr>
            <a:r>
              <a:rPr lang="en-US" dirty="0" smtClean="0">
                <a:solidFill>
                  <a:srgbClr val="FF0066"/>
                </a:solidFill>
              </a:rPr>
              <a:t>Example</a:t>
            </a:r>
          </a:p>
        </p:txBody>
      </p:sp>
      <p:sp>
        <p:nvSpPr>
          <p:cNvPr id="34819" name="Rectangle 3"/>
          <p:cNvSpPr>
            <a:spLocks noGrp="1" noChangeArrowheads="1"/>
          </p:cNvSpPr>
          <p:nvPr>
            <p:ph type="body" idx="1"/>
          </p:nvPr>
        </p:nvSpPr>
        <p:spPr/>
        <p:txBody>
          <a:bodyPr/>
          <a:lstStyle/>
          <a:p>
            <a:pPr eaLnBrk="1" hangingPunct="1">
              <a:lnSpc>
                <a:spcPct val="80000"/>
              </a:lnSpc>
              <a:buFontTx/>
              <a:buNone/>
            </a:pPr>
            <a:r>
              <a:rPr lang="en-US" sz="2400" b="1" smtClean="0"/>
              <a:t>Rule1: </a:t>
            </a:r>
            <a:r>
              <a:rPr lang="en-US" sz="2400" b="1" smtClean="0">
                <a:solidFill>
                  <a:srgbClr val="FF33CC"/>
                </a:solidFill>
              </a:rPr>
              <a:t>IF height is A (LONG) THEN weight is B (HEAVY) .</a:t>
            </a:r>
          </a:p>
          <a:p>
            <a:pPr eaLnBrk="1" hangingPunct="1">
              <a:lnSpc>
                <a:spcPct val="80000"/>
              </a:lnSpc>
              <a:buFontTx/>
              <a:buNone/>
            </a:pPr>
            <a:r>
              <a:rPr lang="en-US" sz="2400" b="1" smtClean="0"/>
              <a:t>Rule 2: </a:t>
            </a:r>
            <a:r>
              <a:rPr lang="en-US" sz="2400" b="1" smtClean="0">
                <a:solidFill>
                  <a:srgbClr val="FF33CC"/>
                </a:solidFill>
              </a:rPr>
              <a:t>IF height is A’(SHORT) THEN weight is B’.  </a:t>
            </a:r>
            <a:endParaRPr lang="en-US" sz="2400" smtClean="0">
              <a:solidFill>
                <a:srgbClr val="FF33CC"/>
              </a:solidFill>
            </a:endParaRPr>
          </a:p>
          <a:p>
            <a:pPr eaLnBrk="1" hangingPunct="1">
              <a:lnSpc>
                <a:spcPct val="80000"/>
              </a:lnSpc>
              <a:buFontTx/>
              <a:buNone/>
            </a:pPr>
            <a:r>
              <a:rPr lang="en-US" sz="2400" smtClean="0">
                <a:solidFill>
                  <a:srgbClr val="FF33CC"/>
                </a:solidFill>
              </a:rPr>
              <a:t> </a:t>
            </a:r>
          </a:p>
          <a:p>
            <a:pPr eaLnBrk="1" hangingPunct="1">
              <a:lnSpc>
                <a:spcPct val="80000"/>
              </a:lnSpc>
              <a:buFontTx/>
              <a:buNone/>
            </a:pPr>
            <a:r>
              <a:rPr lang="en-US" sz="2400" smtClean="0">
                <a:solidFill>
                  <a:srgbClr val="FFFF00"/>
                </a:solidFill>
              </a:rPr>
              <a:t>The consequent B’ can be obtained by the formula :</a:t>
            </a:r>
          </a:p>
          <a:p>
            <a:pPr eaLnBrk="1" hangingPunct="1">
              <a:lnSpc>
                <a:spcPct val="80000"/>
              </a:lnSpc>
              <a:buFontTx/>
              <a:buNone/>
            </a:pPr>
            <a:r>
              <a:rPr lang="en-US" sz="2400" smtClean="0">
                <a:solidFill>
                  <a:srgbClr val="FF33CC"/>
                </a:solidFill>
              </a:rPr>
              <a:t>B’ = A’•R=A’•(AxB)</a:t>
            </a:r>
            <a:r>
              <a:rPr lang="en-US" sz="2400" smtClean="0">
                <a:solidFill>
                  <a:srgbClr val="FF33CC"/>
                </a:solidFill>
                <a:sym typeface="Symbol" pitchFamily="18" charset="2"/>
              </a:rPr>
              <a:t></a:t>
            </a:r>
            <a:r>
              <a:rPr lang="en-US" sz="2400" smtClean="0">
                <a:solidFill>
                  <a:srgbClr val="FF33CC"/>
                </a:solidFill>
              </a:rPr>
              <a:t>(AcxY).                                                                                     </a:t>
            </a:r>
          </a:p>
          <a:p>
            <a:pPr eaLnBrk="1" hangingPunct="1">
              <a:lnSpc>
                <a:spcPct val="80000"/>
              </a:lnSpc>
              <a:buFontTx/>
              <a:buNone/>
            </a:pPr>
            <a:r>
              <a:rPr lang="en-US" sz="2400" smtClean="0"/>
              <a:t>                                                                                                </a:t>
            </a:r>
          </a:p>
          <a:p>
            <a:pPr eaLnBrk="1" hangingPunct="1">
              <a:lnSpc>
                <a:spcPct val="80000"/>
              </a:lnSpc>
              <a:buFontTx/>
              <a:buNone/>
            </a:pPr>
            <a:r>
              <a:rPr lang="en-US" sz="2400" smtClean="0"/>
              <a:t>                                                           1    1    1    1    1    1 </a:t>
            </a:r>
          </a:p>
          <a:p>
            <a:pPr eaLnBrk="1" hangingPunct="1">
              <a:lnSpc>
                <a:spcPct val="80000"/>
              </a:lnSpc>
              <a:buFontTx/>
              <a:buNone/>
            </a:pPr>
            <a:r>
              <a:rPr lang="en-US" sz="2400" smtClean="0"/>
              <a:t>                                                           1    1    1    1    1    1    </a:t>
            </a:r>
          </a:p>
          <a:p>
            <a:pPr eaLnBrk="1" hangingPunct="1">
              <a:lnSpc>
                <a:spcPct val="80000"/>
              </a:lnSpc>
              <a:buFontTx/>
              <a:buNone/>
            </a:pPr>
            <a:r>
              <a:rPr lang="en-US" sz="2400" smtClean="0"/>
              <a:t>     =  [ 1  0.8  0.4  0.1   0  0 ]    •      0.9 0.9 0.9 0.9 0.9 0.9</a:t>
            </a:r>
          </a:p>
          <a:p>
            <a:pPr eaLnBrk="1" hangingPunct="1">
              <a:lnSpc>
                <a:spcPct val="80000"/>
              </a:lnSpc>
              <a:buFontTx/>
              <a:buNone/>
            </a:pPr>
            <a:r>
              <a:rPr lang="en-US" sz="2400" smtClean="0"/>
              <a:t>                                                         0.6 0.6 0.6 0.6 0.6 0.6</a:t>
            </a:r>
          </a:p>
          <a:p>
            <a:pPr eaLnBrk="1" hangingPunct="1">
              <a:lnSpc>
                <a:spcPct val="80000"/>
              </a:lnSpc>
              <a:buFontTx/>
              <a:buNone/>
            </a:pPr>
            <a:r>
              <a:rPr lang="en-US" sz="2400" smtClean="0"/>
              <a:t>                                                         0.2 0.2 0.2 0.4 0.8 0.8 </a:t>
            </a:r>
          </a:p>
          <a:p>
            <a:pPr eaLnBrk="1" hangingPunct="1">
              <a:lnSpc>
                <a:spcPct val="80000"/>
              </a:lnSpc>
              <a:buFontTx/>
              <a:buNone/>
            </a:pPr>
            <a:r>
              <a:rPr lang="en-US" sz="2400" smtClean="0"/>
              <a:t>                                                         0.2 0.2 0.2 0.4 0.8 0.8                                                                                                                                         B’= [ 1  1 1 1 1  1]</a:t>
            </a:r>
          </a:p>
        </p:txBody>
      </p:sp>
      <p:sp>
        <p:nvSpPr>
          <p:cNvPr id="34820" name="AutoShape 4"/>
          <p:cNvSpPr>
            <a:spLocks/>
          </p:cNvSpPr>
          <p:nvPr/>
        </p:nvSpPr>
        <p:spPr bwMode="auto">
          <a:xfrm>
            <a:off x="4953000" y="6096000"/>
            <a:ext cx="76200" cy="76200"/>
          </a:xfrm>
          <a:prstGeom prst="leftBracket">
            <a:avLst>
              <a:gd name="adj" fmla="val 8333"/>
            </a:avLst>
          </a:prstGeom>
          <a:noFill/>
          <a:ln w="9525">
            <a:solidFill>
              <a:schemeClr val="tx1"/>
            </a:solidFill>
            <a:round/>
            <a:headEnd/>
            <a:tailEnd/>
          </a:ln>
        </p:spPr>
        <p:txBody>
          <a:bodyPr wrap="none" anchor="ctr"/>
          <a:lstStyle/>
          <a:p>
            <a:endParaRPr lang="en-US"/>
          </a:p>
        </p:txBody>
      </p:sp>
      <p:sp>
        <p:nvSpPr>
          <p:cNvPr id="34821" name="AutoShape 5"/>
          <p:cNvSpPr>
            <a:spLocks/>
          </p:cNvSpPr>
          <p:nvPr/>
        </p:nvSpPr>
        <p:spPr bwMode="auto">
          <a:xfrm>
            <a:off x="5029200" y="4191000"/>
            <a:ext cx="76200" cy="2133600"/>
          </a:xfrm>
          <a:prstGeom prst="leftBracket">
            <a:avLst>
              <a:gd name="adj" fmla="val 233333"/>
            </a:avLst>
          </a:prstGeom>
          <a:noFill/>
          <a:ln w="9525">
            <a:solidFill>
              <a:srgbClr val="FF00FF"/>
            </a:solidFill>
            <a:round/>
            <a:headEnd/>
            <a:tailEnd/>
          </a:ln>
        </p:spPr>
        <p:txBody>
          <a:bodyPr wrap="none" anchor="ctr"/>
          <a:lstStyle/>
          <a:p>
            <a:endParaRPr lang="en-US"/>
          </a:p>
        </p:txBody>
      </p:sp>
      <p:sp>
        <p:nvSpPr>
          <p:cNvPr id="34822" name="AutoShape 6"/>
          <p:cNvSpPr>
            <a:spLocks/>
          </p:cNvSpPr>
          <p:nvPr/>
        </p:nvSpPr>
        <p:spPr bwMode="auto">
          <a:xfrm>
            <a:off x="8382000" y="4038600"/>
            <a:ext cx="76200" cy="2362200"/>
          </a:xfrm>
          <a:prstGeom prst="rightBracket">
            <a:avLst>
              <a:gd name="adj" fmla="val 258333"/>
            </a:avLst>
          </a:prstGeom>
          <a:noFill/>
          <a:ln w="9525">
            <a:solidFill>
              <a:srgbClr val="FF00FF"/>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33400" y="152400"/>
            <a:ext cx="7772400" cy="838200"/>
          </a:xfrm>
        </p:spPr>
        <p:txBody>
          <a:bodyPr/>
          <a:lstStyle/>
          <a:p>
            <a:pPr eaLnBrk="1" hangingPunct="1">
              <a:defRPr/>
            </a:pPr>
            <a:r>
              <a:rPr lang="en-GB" altLang="en-GB" b="1" dirty="0" smtClean="0">
                <a:solidFill>
                  <a:srgbClr val="FFFF99"/>
                </a:solidFill>
              </a:rPr>
              <a:t>FUZZY CONTROLLERS</a:t>
            </a:r>
            <a:r>
              <a:rPr lang="en-GB" altLang="en-GB" b="1" dirty="0" smtClean="0">
                <a:solidFill>
                  <a:schemeClr val="bg1"/>
                </a:solidFill>
              </a:rPr>
              <a:t> </a:t>
            </a:r>
          </a:p>
        </p:txBody>
      </p:sp>
      <p:sp>
        <p:nvSpPr>
          <p:cNvPr id="3076" name="Rectangle 5"/>
          <p:cNvSpPr>
            <a:spLocks noChangeArrowheads="1"/>
          </p:cNvSpPr>
          <p:nvPr/>
        </p:nvSpPr>
        <p:spPr bwMode="auto">
          <a:xfrm>
            <a:off x="533400" y="2133600"/>
            <a:ext cx="7772400" cy="838200"/>
          </a:xfrm>
          <a:prstGeom prst="rect">
            <a:avLst/>
          </a:prstGeom>
          <a:noFill/>
          <a:ln w="9525">
            <a:noFill/>
            <a:miter lim="800000"/>
            <a:headEnd/>
            <a:tailEnd/>
          </a:ln>
        </p:spPr>
        <p:txBody>
          <a:bodyPr anchor="ctr"/>
          <a:lstStyle/>
          <a:p>
            <a:pPr algn="ctr" eaLnBrk="1" hangingPunct="1"/>
            <a:endParaRPr lang="en-GB" altLang="en-GB" sz="2000">
              <a:solidFill>
                <a:srgbClr val="FFFF00"/>
              </a:solidFill>
              <a:latin typeface="Times New Roman" charset="0"/>
            </a:endParaRPr>
          </a:p>
        </p:txBody>
      </p:sp>
      <p:sp>
        <p:nvSpPr>
          <p:cNvPr id="3077" name="Rectangle 6"/>
          <p:cNvSpPr>
            <a:spLocks noChangeArrowheads="1"/>
          </p:cNvSpPr>
          <p:nvPr/>
        </p:nvSpPr>
        <p:spPr bwMode="auto">
          <a:xfrm>
            <a:off x="457200" y="3733800"/>
            <a:ext cx="7772400" cy="1752600"/>
          </a:xfrm>
          <a:prstGeom prst="rect">
            <a:avLst/>
          </a:prstGeom>
          <a:noFill/>
          <a:ln w="9525">
            <a:noFill/>
            <a:miter lim="800000"/>
            <a:headEnd/>
            <a:tailEnd/>
          </a:ln>
        </p:spPr>
        <p:txBody>
          <a:bodyPr anchor="ctr"/>
          <a:lstStyle/>
          <a:p>
            <a:pPr algn="ctr" eaLnBrk="1" hangingPunct="1"/>
            <a:endParaRPr lang="en-GB" altLang="en-GB" sz="4400">
              <a:solidFill>
                <a:srgbClr val="FFFF00"/>
              </a:solidFill>
              <a:latin typeface="Times New Roman" charset="0"/>
            </a:endParaRPr>
          </a:p>
        </p:txBody>
      </p:sp>
      <p:sp>
        <p:nvSpPr>
          <p:cNvPr id="3078" name="Rectangle 5"/>
          <p:cNvSpPr>
            <a:spLocks noChangeArrowheads="1"/>
          </p:cNvSpPr>
          <p:nvPr/>
        </p:nvSpPr>
        <p:spPr bwMode="auto">
          <a:xfrm>
            <a:off x="685800" y="2286000"/>
            <a:ext cx="7772400" cy="838200"/>
          </a:xfrm>
          <a:prstGeom prst="rect">
            <a:avLst/>
          </a:prstGeom>
          <a:noFill/>
          <a:ln w="9525">
            <a:noFill/>
            <a:miter lim="800000"/>
            <a:headEnd/>
            <a:tailEnd/>
          </a:ln>
        </p:spPr>
        <p:txBody>
          <a:bodyPr anchor="ctr"/>
          <a:lstStyle/>
          <a:p>
            <a:pPr algn="ctr" eaLnBrk="1" hangingPunct="1"/>
            <a:endParaRPr lang="en-GB" altLang="en-GB" sz="2000">
              <a:solidFill>
                <a:srgbClr val="FFFF00"/>
              </a:solidFill>
              <a:latin typeface="Times New Roman" charset="0"/>
            </a:endParaRPr>
          </a:p>
        </p:txBody>
      </p:sp>
      <p:sp>
        <p:nvSpPr>
          <p:cNvPr id="3079" name="Rectangle 5"/>
          <p:cNvSpPr>
            <a:spLocks noChangeArrowheads="1"/>
          </p:cNvSpPr>
          <p:nvPr/>
        </p:nvSpPr>
        <p:spPr bwMode="auto">
          <a:xfrm>
            <a:off x="838200" y="2438400"/>
            <a:ext cx="7772400" cy="838200"/>
          </a:xfrm>
          <a:prstGeom prst="rect">
            <a:avLst/>
          </a:prstGeom>
          <a:noFill/>
          <a:ln w="9525">
            <a:noFill/>
            <a:miter lim="800000"/>
            <a:headEnd/>
            <a:tailEnd/>
          </a:ln>
        </p:spPr>
        <p:txBody>
          <a:bodyPr anchor="ctr"/>
          <a:lstStyle/>
          <a:p>
            <a:pPr algn="ctr" eaLnBrk="1" hangingPunct="1"/>
            <a:endParaRPr lang="en-GB" altLang="en-GB" sz="2000">
              <a:solidFill>
                <a:srgbClr val="FFFF00"/>
              </a:solidFill>
              <a:latin typeface="Times New Roman" charset="0"/>
            </a:endParaRPr>
          </a:p>
        </p:txBody>
      </p:sp>
      <p:sp>
        <p:nvSpPr>
          <p:cNvPr id="3080" name="Rectangle 6"/>
          <p:cNvSpPr>
            <a:spLocks noChangeArrowheads="1"/>
          </p:cNvSpPr>
          <p:nvPr/>
        </p:nvSpPr>
        <p:spPr bwMode="auto">
          <a:xfrm>
            <a:off x="990600" y="2590800"/>
            <a:ext cx="7772400" cy="838200"/>
          </a:xfrm>
          <a:prstGeom prst="rect">
            <a:avLst/>
          </a:prstGeom>
          <a:noFill/>
          <a:ln w="9525">
            <a:noFill/>
            <a:miter lim="800000"/>
            <a:headEnd/>
            <a:tailEnd/>
          </a:ln>
        </p:spPr>
        <p:txBody>
          <a:bodyPr anchor="ctr"/>
          <a:lstStyle/>
          <a:p>
            <a:pPr algn="ctr" eaLnBrk="1" hangingPunct="1"/>
            <a:endParaRPr lang="en-GB" altLang="en-GB" sz="2000">
              <a:solidFill>
                <a:srgbClr val="FFFF00"/>
              </a:solidFill>
              <a:latin typeface="Times New Roman" charset="0"/>
            </a:endParaRPr>
          </a:p>
        </p:txBody>
      </p:sp>
      <p:graphicFrame>
        <p:nvGraphicFramePr>
          <p:cNvPr id="4103" name="Object 7"/>
          <p:cNvGraphicFramePr>
            <a:graphicFrameLocks/>
          </p:cNvGraphicFramePr>
          <p:nvPr/>
        </p:nvGraphicFramePr>
        <p:xfrm>
          <a:off x="0" y="1219200"/>
          <a:ext cx="9144000" cy="5638800"/>
        </p:xfrm>
        <a:graphic>
          <a:graphicData uri="http://schemas.openxmlformats.org/presentationml/2006/ole">
            <p:oleObj spid="_x0000_s3074" name="Bitmap Image" r:id="rId3" imgW="3949560" imgH="4574880" progId="PBrush">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103"/>
                                        </p:tgtEl>
                                        <p:attrNameLst>
                                          <p:attrName>style.visibility</p:attrName>
                                        </p:attrNameLst>
                                      </p:cBhvr>
                                      <p:to>
                                        <p:strVal val="visible"/>
                                      </p:to>
                                    </p:set>
                                    <p:animEffect transition="in" filter="dissolve">
                                      <p:cBhvr>
                                        <p:cTn id="7" dur="500"/>
                                        <p:tgtEl>
                                          <p:spTgt spid="4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381000" y="152400"/>
            <a:ext cx="8229600" cy="850900"/>
          </a:xfrm>
        </p:spPr>
        <p:txBody>
          <a:bodyPr/>
          <a:lstStyle/>
          <a:p>
            <a:pPr eaLnBrk="1" hangingPunct="1"/>
            <a:r>
              <a:rPr kumimoji="0" lang="en-US" sz="4400" b="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CONVENTIONAL CONTROL</a:t>
            </a:r>
            <a:endParaRPr lang="en-AU" dirty="0" smtClean="0">
              <a:solidFill>
                <a:srgbClr val="FF0000"/>
              </a:solidFill>
              <a:latin typeface="Times New Roman" pitchFamily="18" charset="0"/>
              <a:cs typeface="Times New Roman" pitchFamily="18" charset="0"/>
            </a:endParaRPr>
          </a:p>
        </p:txBody>
      </p:sp>
      <p:sp>
        <p:nvSpPr>
          <p:cNvPr id="48131" name="Rectangle 3"/>
          <p:cNvSpPr>
            <a:spLocks noGrp="1" noChangeArrowheads="1"/>
          </p:cNvSpPr>
          <p:nvPr>
            <p:ph idx="1"/>
          </p:nvPr>
        </p:nvSpPr>
        <p:spPr>
          <a:xfrm>
            <a:off x="468313" y="2060575"/>
            <a:ext cx="8229600" cy="801688"/>
          </a:xfrm>
        </p:spPr>
        <p:txBody>
          <a:bodyPr/>
          <a:lstStyle/>
          <a:p>
            <a:pPr eaLnBrk="1" hangingPunct="1">
              <a:lnSpc>
                <a:spcPct val="90000"/>
              </a:lnSpc>
            </a:pPr>
            <a:r>
              <a:rPr lang="en-AU" sz="2800" b="1" u="sng" smtClean="0"/>
              <a:t>Closed-loop</a:t>
            </a:r>
            <a:r>
              <a:rPr lang="en-AU" sz="2800" b="1" smtClean="0"/>
              <a:t> control takes account of actual output and compares this to desired output</a:t>
            </a:r>
          </a:p>
        </p:txBody>
      </p:sp>
      <p:sp>
        <p:nvSpPr>
          <p:cNvPr id="18434"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780E169-B64F-4463-AA0E-A976BE6B8A45}" type="slidenum">
              <a:rPr lang="ar-SA" smtClean="0">
                <a:solidFill>
                  <a:srgbClr val="663300"/>
                </a:solidFill>
              </a:rPr>
              <a:pPr eaLnBrk="1" hangingPunct="1"/>
              <a:t>25</a:t>
            </a:fld>
            <a:endParaRPr lang="en-US" smtClean="0">
              <a:solidFill>
                <a:srgbClr val="663300"/>
              </a:solidFill>
            </a:endParaRPr>
          </a:p>
        </p:txBody>
      </p:sp>
      <p:grpSp>
        <p:nvGrpSpPr>
          <p:cNvPr id="2" name="Group 4"/>
          <p:cNvGrpSpPr>
            <a:grpSpLocks/>
          </p:cNvGrpSpPr>
          <p:nvPr/>
        </p:nvGrpSpPr>
        <p:grpSpPr bwMode="auto">
          <a:xfrm>
            <a:off x="457200" y="3048000"/>
            <a:ext cx="7924800" cy="2971800"/>
            <a:chOff x="288" y="1920"/>
            <a:chExt cx="4992" cy="1872"/>
          </a:xfrm>
        </p:grpSpPr>
        <p:sp>
          <p:nvSpPr>
            <p:cNvPr id="18451" name="Rectangle 5"/>
            <p:cNvSpPr>
              <a:spLocks noChangeArrowheads="1"/>
            </p:cNvSpPr>
            <p:nvPr/>
          </p:nvSpPr>
          <p:spPr bwMode="auto">
            <a:xfrm>
              <a:off x="2342" y="3216"/>
              <a:ext cx="1344" cy="576"/>
            </a:xfrm>
            <a:prstGeom prst="rect">
              <a:avLst/>
            </a:prstGeom>
            <a:solidFill>
              <a:schemeClr val="bg1"/>
            </a:solidFill>
            <a:ln w="28575">
              <a:solidFill>
                <a:srgbClr val="FF0000"/>
              </a:solidFill>
              <a:miter lim="800000"/>
              <a:headEnd/>
              <a:tailEnd/>
            </a:ln>
          </p:spPr>
          <p:txBody>
            <a:bodyPr wrap="none" anchor="ctr"/>
            <a:lstStyle/>
            <a:p>
              <a:pPr fontAlgn="base">
                <a:spcBef>
                  <a:spcPct val="0"/>
                </a:spcBef>
                <a:spcAft>
                  <a:spcPct val="0"/>
                </a:spcAft>
              </a:pPr>
              <a:endParaRPr lang="en-US" smtClean="0">
                <a:solidFill>
                  <a:srgbClr val="000000"/>
                </a:solidFill>
              </a:endParaRPr>
            </a:p>
          </p:txBody>
        </p:sp>
        <p:sp>
          <p:nvSpPr>
            <p:cNvPr id="18452" name="Text Box 6"/>
            <p:cNvSpPr txBox="1">
              <a:spLocks noChangeArrowheads="1"/>
            </p:cNvSpPr>
            <p:nvPr/>
          </p:nvSpPr>
          <p:spPr bwMode="auto">
            <a:xfrm>
              <a:off x="2400" y="3312"/>
              <a:ext cx="1160"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fontAlgn="base">
                <a:spcBef>
                  <a:spcPct val="0"/>
                </a:spcBef>
                <a:spcAft>
                  <a:spcPct val="0"/>
                </a:spcAft>
              </a:pPr>
              <a:r>
                <a:rPr lang="en-AU" sz="2400" smtClean="0">
                  <a:solidFill>
                    <a:srgbClr val="000000"/>
                  </a:solidFill>
                  <a:latin typeface="Times New Roman" pitchFamily="18" charset="0"/>
                </a:rPr>
                <a:t>Measurement</a:t>
              </a:r>
            </a:p>
          </p:txBody>
        </p:sp>
        <p:cxnSp>
          <p:nvCxnSpPr>
            <p:cNvPr id="18453" name="AutoShape 7"/>
            <p:cNvCxnSpPr>
              <a:cxnSpLocks noChangeShapeType="1"/>
              <a:endCxn id="18454" idx="2"/>
            </p:cNvCxnSpPr>
            <p:nvPr/>
          </p:nvCxnSpPr>
          <p:spPr bwMode="auto">
            <a:xfrm>
              <a:off x="288" y="2400"/>
              <a:ext cx="615" cy="0"/>
            </a:xfrm>
            <a:prstGeom prst="straightConnector1">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cxnSp>
        <p:sp>
          <p:nvSpPr>
            <p:cNvPr id="18454" name="AutoShape 8"/>
            <p:cNvSpPr>
              <a:spLocks noChangeArrowheads="1"/>
            </p:cNvSpPr>
            <p:nvPr/>
          </p:nvSpPr>
          <p:spPr bwMode="auto">
            <a:xfrm>
              <a:off x="912" y="2208"/>
              <a:ext cx="384" cy="384"/>
            </a:xfrm>
            <a:prstGeom prst="flowChartSummingJunction">
              <a:avLst/>
            </a:prstGeom>
            <a:solidFill>
              <a:schemeClr val="bg1"/>
            </a:solidFill>
            <a:ln w="28575">
              <a:solidFill>
                <a:srgbClr val="FF0000"/>
              </a:solidFill>
              <a:round/>
              <a:headEnd/>
              <a:tailEnd/>
            </a:ln>
          </p:spPr>
          <p:txBody>
            <a:bodyPr wrap="none" anchor="ctr"/>
            <a:lstStyle/>
            <a:p>
              <a:pPr fontAlgn="base">
                <a:spcBef>
                  <a:spcPct val="0"/>
                </a:spcBef>
                <a:spcAft>
                  <a:spcPct val="0"/>
                </a:spcAft>
              </a:pPr>
              <a:endParaRPr lang="en-US" smtClean="0">
                <a:solidFill>
                  <a:srgbClr val="000000"/>
                </a:solidFill>
              </a:endParaRPr>
            </a:p>
          </p:txBody>
        </p:sp>
        <p:cxnSp>
          <p:nvCxnSpPr>
            <p:cNvPr id="18455" name="AutoShape 9"/>
            <p:cNvCxnSpPr>
              <a:cxnSpLocks noChangeShapeType="1"/>
              <a:stCxn id="18451" idx="1"/>
              <a:endCxn id="18454" idx="4"/>
            </p:cNvCxnSpPr>
            <p:nvPr/>
          </p:nvCxnSpPr>
          <p:spPr bwMode="auto">
            <a:xfrm rot="10800000">
              <a:off x="1104" y="2601"/>
              <a:ext cx="1229" cy="903"/>
            </a:xfrm>
            <a:prstGeom prst="bentConnector2">
              <a:avLst/>
            </a:prstGeom>
            <a:noFill/>
            <a:ln w="28575">
              <a:solidFill>
                <a:srgbClr val="FF0000"/>
              </a:solidFill>
              <a:miter lim="800000"/>
              <a:headEnd/>
              <a:tailEnd type="triangle" w="med" len="med"/>
            </a:ln>
            <a:extLst>
              <a:ext uri="{909E8E84-426E-40DD-AFC4-6F175D3DCCD1}">
                <a14:hiddenFill xmlns:a14="http://schemas.microsoft.com/office/drawing/2010/main" xmlns="">
                  <a:noFill/>
                </a14:hiddenFill>
              </a:ext>
            </a:extLst>
          </p:spPr>
        </p:cxnSp>
        <p:cxnSp>
          <p:nvCxnSpPr>
            <p:cNvPr id="18456" name="AutoShape 10"/>
            <p:cNvCxnSpPr>
              <a:cxnSpLocks noChangeShapeType="1"/>
              <a:stCxn id="18451" idx="3"/>
            </p:cNvCxnSpPr>
            <p:nvPr/>
          </p:nvCxnSpPr>
          <p:spPr bwMode="auto">
            <a:xfrm flipV="1">
              <a:off x="3695" y="2400"/>
              <a:ext cx="1585" cy="1104"/>
            </a:xfrm>
            <a:prstGeom prst="bentConnector3">
              <a:avLst>
                <a:gd name="adj1" fmla="val 79241"/>
              </a:avLst>
            </a:prstGeom>
            <a:noFill/>
            <a:ln w="28575">
              <a:solidFill>
                <a:srgbClr val="FF0000"/>
              </a:solidFill>
              <a:miter lim="800000"/>
              <a:headEnd type="triangle" w="med" len="med"/>
              <a:tailEnd/>
            </a:ln>
            <a:extLst>
              <a:ext uri="{909E8E84-426E-40DD-AFC4-6F175D3DCCD1}">
                <a14:hiddenFill xmlns:a14="http://schemas.microsoft.com/office/drawing/2010/main" xmlns="">
                  <a:noFill/>
                </a14:hiddenFill>
              </a:ext>
            </a:extLst>
          </p:spPr>
        </p:cxnSp>
        <p:sp>
          <p:nvSpPr>
            <p:cNvPr id="18457" name="Text Box 11"/>
            <p:cNvSpPr txBox="1">
              <a:spLocks noChangeArrowheads="1"/>
            </p:cNvSpPr>
            <p:nvPr/>
          </p:nvSpPr>
          <p:spPr bwMode="auto">
            <a:xfrm>
              <a:off x="288" y="1920"/>
              <a:ext cx="515" cy="366"/>
            </a:xfrm>
            <a:prstGeom prst="rect">
              <a:avLst/>
            </a:prstGeom>
            <a:solidFill>
              <a:srgbClr val="C0C0C0"/>
            </a:solidFill>
            <a:ln>
              <a:noFill/>
            </a:ln>
            <a:extLst>
              <a:ext uri="{91240B29-F687-4F45-9708-019B960494DF}">
                <a14:hiddenLine xmlns:a14="http://schemas.microsoft.com/office/drawing/2010/main" xmlns="" w="2857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pPr>
              <a:r>
                <a:rPr lang="en-AU" sz="1600" smtClean="0">
                  <a:solidFill>
                    <a:srgbClr val="000000"/>
                  </a:solidFill>
                  <a:latin typeface="Times New Roman" pitchFamily="18" charset="0"/>
                </a:rPr>
                <a:t>Desired</a:t>
              </a:r>
            </a:p>
            <a:p>
              <a:pPr fontAlgn="base">
                <a:spcBef>
                  <a:spcPct val="0"/>
                </a:spcBef>
                <a:spcAft>
                  <a:spcPct val="0"/>
                </a:spcAft>
              </a:pPr>
              <a:r>
                <a:rPr lang="en-AU" sz="1600" smtClean="0">
                  <a:solidFill>
                    <a:srgbClr val="000000"/>
                  </a:solidFill>
                  <a:latin typeface="Times New Roman" pitchFamily="18" charset="0"/>
                </a:rPr>
                <a:t>Output</a:t>
              </a:r>
            </a:p>
          </p:txBody>
        </p:sp>
        <p:sp>
          <p:nvSpPr>
            <p:cNvPr id="18458" name="Text Box 12"/>
            <p:cNvSpPr txBox="1">
              <a:spLocks noChangeArrowheads="1"/>
            </p:cNvSpPr>
            <p:nvPr/>
          </p:nvSpPr>
          <p:spPr bwMode="auto">
            <a:xfrm>
              <a:off x="720" y="2400"/>
              <a:ext cx="224"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pPr>
              <a:r>
                <a:rPr lang="en-AU" sz="2400" b="1" smtClean="0">
                  <a:solidFill>
                    <a:srgbClr val="000000"/>
                  </a:solidFill>
                  <a:latin typeface="Times New Roman" pitchFamily="18" charset="0"/>
                </a:rPr>
                <a:t>+</a:t>
              </a:r>
            </a:p>
          </p:txBody>
        </p:sp>
        <p:sp>
          <p:nvSpPr>
            <p:cNvPr id="18459" name="Text Box 13"/>
            <p:cNvSpPr txBox="1">
              <a:spLocks noChangeArrowheads="1"/>
            </p:cNvSpPr>
            <p:nvPr/>
          </p:nvSpPr>
          <p:spPr bwMode="auto">
            <a:xfrm>
              <a:off x="912" y="2544"/>
              <a:ext cx="180"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pPr>
              <a:r>
                <a:rPr lang="en-AU" sz="2400" b="1" smtClean="0">
                  <a:solidFill>
                    <a:srgbClr val="000000"/>
                  </a:solidFill>
                  <a:latin typeface="Times New Roman" pitchFamily="18" charset="0"/>
                </a:rPr>
                <a:t>-</a:t>
              </a:r>
            </a:p>
          </p:txBody>
        </p:sp>
      </p:grpSp>
      <p:grpSp>
        <p:nvGrpSpPr>
          <p:cNvPr id="3" name="Group 14"/>
          <p:cNvGrpSpPr>
            <a:grpSpLocks/>
          </p:cNvGrpSpPr>
          <p:nvPr/>
        </p:nvGrpSpPr>
        <p:grpSpPr bwMode="auto">
          <a:xfrm>
            <a:off x="2071688" y="3276600"/>
            <a:ext cx="6386512" cy="990600"/>
            <a:chOff x="1305" y="2064"/>
            <a:chExt cx="4023" cy="624"/>
          </a:xfrm>
        </p:grpSpPr>
        <p:grpSp>
          <p:nvGrpSpPr>
            <p:cNvPr id="4" name="Group 15"/>
            <p:cNvGrpSpPr>
              <a:grpSpLocks/>
            </p:cNvGrpSpPr>
            <p:nvPr/>
          </p:nvGrpSpPr>
          <p:grpSpPr bwMode="auto">
            <a:xfrm>
              <a:off x="3504" y="2112"/>
              <a:ext cx="1056" cy="576"/>
              <a:chOff x="2208" y="1728"/>
              <a:chExt cx="1344" cy="576"/>
            </a:xfrm>
          </p:grpSpPr>
          <p:sp>
            <p:nvSpPr>
              <p:cNvPr id="18449" name="Rectangle 16"/>
              <p:cNvSpPr>
                <a:spLocks noChangeArrowheads="1"/>
              </p:cNvSpPr>
              <p:nvPr/>
            </p:nvSpPr>
            <p:spPr bwMode="auto">
              <a:xfrm>
                <a:off x="2208" y="1728"/>
                <a:ext cx="1344" cy="576"/>
              </a:xfrm>
              <a:prstGeom prst="rect">
                <a:avLst/>
              </a:prstGeom>
              <a:solidFill>
                <a:schemeClr val="bg1"/>
              </a:solidFill>
              <a:ln w="28575">
                <a:solidFill>
                  <a:srgbClr val="FF0000"/>
                </a:solidFill>
                <a:miter lim="800000"/>
                <a:headEnd/>
                <a:tailEnd/>
              </a:ln>
            </p:spPr>
            <p:txBody>
              <a:bodyPr wrap="none" anchor="ctr"/>
              <a:lstStyle/>
              <a:p>
                <a:pPr fontAlgn="base">
                  <a:spcBef>
                    <a:spcPct val="0"/>
                  </a:spcBef>
                  <a:spcAft>
                    <a:spcPct val="0"/>
                  </a:spcAft>
                </a:pPr>
                <a:endParaRPr lang="en-US" smtClean="0">
                  <a:solidFill>
                    <a:srgbClr val="000000"/>
                  </a:solidFill>
                </a:endParaRPr>
              </a:p>
            </p:txBody>
          </p:sp>
          <p:sp>
            <p:nvSpPr>
              <p:cNvPr id="18450" name="Text Box 17"/>
              <p:cNvSpPr txBox="1">
                <a:spLocks noChangeArrowheads="1"/>
              </p:cNvSpPr>
              <p:nvPr/>
            </p:nvSpPr>
            <p:spPr bwMode="auto">
              <a:xfrm>
                <a:off x="2279" y="1728"/>
                <a:ext cx="1138"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fontAlgn="base">
                  <a:spcBef>
                    <a:spcPct val="0"/>
                  </a:spcBef>
                  <a:spcAft>
                    <a:spcPct val="0"/>
                  </a:spcAft>
                </a:pPr>
                <a:r>
                  <a:rPr lang="en-AU" sz="2400" smtClean="0">
                    <a:solidFill>
                      <a:srgbClr val="000000"/>
                    </a:solidFill>
                    <a:latin typeface="Times New Roman" pitchFamily="18" charset="0"/>
                  </a:rPr>
                  <a:t>Process</a:t>
                </a:r>
              </a:p>
              <a:p>
                <a:pPr algn="ctr" fontAlgn="base">
                  <a:spcBef>
                    <a:spcPct val="0"/>
                  </a:spcBef>
                  <a:spcAft>
                    <a:spcPct val="0"/>
                  </a:spcAft>
                </a:pPr>
                <a:r>
                  <a:rPr lang="en-AU" sz="2400" smtClean="0">
                    <a:solidFill>
                      <a:srgbClr val="000000"/>
                    </a:solidFill>
                    <a:latin typeface="Times New Roman" pitchFamily="18" charset="0"/>
                  </a:rPr>
                  <a:t>Dynamics</a:t>
                </a:r>
              </a:p>
            </p:txBody>
          </p:sp>
        </p:grpSp>
        <p:grpSp>
          <p:nvGrpSpPr>
            <p:cNvPr id="5" name="Group 18"/>
            <p:cNvGrpSpPr>
              <a:grpSpLocks/>
            </p:cNvGrpSpPr>
            <p:nvPr/>
          </p:nvGrpSpPr>
          <p:grpSpPr bwMode="auto">
            <a:xfrm>
              <a:off x="1920" y="2112"/>
              <a:ext cx="1152" cy="576"/>
              <a:chOff x="2208" y="1728"/>
              <a:chExt cx="1344" cy="576"/>
            </a:xfrm>
          </p:grpSpPr>
          <p:sp>
            <p:nvSpPr>
              <p:cNvPr id="18447" name="Rectangle 19"/>
              <p:cNvSpPr>
                <a:spLocks noChangeArrowheads="1"/>
              </p:cNvSpPr>
              <p:nvPr/>
            </p:nvSpPr>
            <p:spPr bwMode="auto">
              <a:xfrm>
                <a:off x="2208" y="1728"/>
                <a:ext cx="1344" cy="576"/>
              </a:xfrm>
              <a:prstGeom prst="rect">
                <a:avLst/>
              </a:prstGeom>
              <a:solidFill>
                <a:schemeClr val="bg1"/>
              </a:solidFill>
              <a:ln w="28575">
                <a:solidFill>
                  <a:srgbClr val="FF0000"/>
                </a:solidFill>
                <a:miter lim="800000"/>
                <a:headEnd/>
                <a:tailEnd/>
              </a:ln>
            </p:spPr>
            <p:txBody>
              <a:bodyPr wrap="none" anchor="ctr"/>
              <a:lstStyle/>
              <a:p>
                <a:pPr fontAlgn="base">
                  <a:spcBef>
                    <a:spcPct val="0"/>
                  </a:spcBef>
                  <a:spcAft>
                    <a:spcPct val="0"/>
                  </a:spcAft>
                </a:pPr>
                <a:endParaRPr lang="en-US" smtClean="0">
                  <a:solidFill>
                    <a:srgbClr val="000000"/>
                  </a:solidFill>
                </a:endParaRPr>
              </a:p>
            </p:txBody>
          </p:sp>
          <p:sp>
            <p:nvSpPr>
              <p:cNvPr id="18448" name="Text Box 20"/>
              <p:cNvSpPr txBox="1">
                <a:spLocks noChangeArrowheads="1"/>
              </p:cNvSpPr>
              <p:nvPr/>
            </p:nvSpPr>
            <p:spPr bwMode="auto">
              <a:xfrm>
                <a:off x="2290" y="1728"/>
                <a:ext cx="1116"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fontAlgn="base">
                  <a:spcBef>
                    <a:spcPct val="0"/>
                  </a:spcBef>
                  <a:spcAft>
                    <a:spcPct val="0"/>
                  </a:spcAft>
                </a:pPr>
                <a:r>
                  <a:rPr lang="en-AU" sz="2400" smtClean="0">
                    <a:solidFill>
                      <a:srgbClr val="000000"/>
                    </a:solidFill>
                    <a:latin typeface="Times New Roman" pitchFamily="18" charset="0"/>
                  </a:rPr>
                  <a:t>Controller/</a:t>
                </a:r>
              </a:p>
              <a:p>
                <a:pPr algn="ctr" fontAlgn="base">
                  <a:spcBef>
                    <a:spcPct val="0"/>
                  </a:spcBef>
                  <a:spcAft>
                    <a:spcPct val="0"/>
                  </a:spcAft>
                </a:pPr>
                <a:r>
                  <a:rPr lang="en-AU" sz="2400" smtClean="0">
                    <a:solidFill>
                      <a:srgbClr val="000000"/>
                    </a:solidFill>
                    <a:latin typeface="Times New Roman" pitchFamily="18" charset="0"/>
                  </a:rPr>
                  <a:t>Amplifier</a:t>
                </a:r>
              </a:p>
            </p:txBody>
          </p:sp>
        </p:grpSp>
        <p:cxnSp>
          <p:nvCxnSpPr>
            <p:cNvPr id="18442" name="AutoShape 21"/>
            <p:cNvCxnSpPr>
              <a:cxnSpLocks noChangeShapeType="1"/>
              <a:stCxn id="18454" idx="6"/>
              <a:endCxn id="18447" idx="1"/>
            </p:cNvCxnSpPr>
            <p:nvPr/>
          </p:nvCxnSpPr>
          <p:spPr bwMode="auto">
            <a:xfrm>
              <a:off x="1305" y="2400"/>
              <a:ext cx="606" cy="0"/>
            </a:xfrm>
            <a:prstGeom prst="straightConnector1">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cxnSp>
        <p:cxnSp>
          <p:nvCxnSpPr>
            <p:cNvPr id="18443" name="AutoShape 22"/>
            <p:cNvCxnSpPr>
              <a:cxnSpLocks noChangeShapeType="1"/>
              <a:stCxn id="18447" idx="3"/>
              <a:endCxn id="18449" idx="1"/>
            </p:cNvCxnSpPr>
            <p:nvPr/>
          </p:nvCxnSpPr>
          <p:spPr bwMode="auto">
            <a:xfrm>
              <a:off x="3081" y="2400"/>
              <a:ext cx="414" cy="0"/>
            </a:xfrm>
            <a:prstGeom prst="straightConnector1">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cxnSp>
        <p:cxnSp>
          <p:nvCxnSpPr>
            <p:cNvPr id="18444" name="AutoShape 23"/>
            <p:cNvCxnSpPr>
              <a:cxnSpLocks noChangeShapeType="1"/>
              <a:stCxn id="18449" idx="3"/>
            </p:cNvCxnSpPr>
            <p:nvPr/>
          </p:nvCxnSpPr>
          <p:spPr bwMode="auto">
            <a:xfrm>
              <a:off x="4569" y="2400"/>
              <a:ext cx="759" cy="0"/>
            </a:xfrm>
            <a:prstGeom prst="straightConnector1">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cxnSp>
        <p:sp>
          <p:nvSpPr>
            <p:cNvPr id="18445" name="Text Box 24"/>
            <p:cNvSpPr txBox="1">
              <a:spLocks noChangeArrowheads="1"/>
            </p:cNvSpPr>
            <p:nvPr/>
          </p:nvSpPr>
          <p:spPr bwMode="auto">
            <a:xfrm>
              <a:off x="4848" y="2064"/>
              <a:ext cx="472" cy="212"/>
            </a:xfrm>
            <a:prstGeom prst="rect">
              <a:avLst/>
            </a:prstGeom>
            <a:solidFill>
              <a:srgbClr val="C0C0C0"/>
            </a:solidFill>
            <a:ln>
              <a:noFill/>
            </a:ln>
            <a:extLst>
              <a:ext uri="{91240B29-F687-4F45-9708-019B960494DF}">
                <a14:hiddenLine xmlns:a14="http://schemas.microsoft.com/office/drawing/2010/main" xmlns="" w="2857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pPr>
              <a:r>
                <a:rPr lang="en-AU" sz="1600" smtClean="0">
                  <a:solidFill>
                    <a:srgbClr val="000000"/>
                  </a:solidFill>
                  <a:latin typeface="Times New Roman" pitchFamily="18" charset="0"/>
                </a:rPr>
                <a:t>Output</a:t>
              </a:r>
            </a:p>
          </p:txBody>
        </p:sp>
        <p:sp>
          <p:nvSpPr>
            <p:cNvPr id="18446" name="Text Box 25"/>
            <p:cNvSpPr txBox="1">
              <a:spLocks noChangeArrowheads="1"/>
            </p:cNvSpPr>
            <p:nvPr/>
          </p:nvSpPr>
          <p:spPr bwMode="auto">
            <a:xfrm>
              <a:off x="1344" y="2064"/>
              <a:ext cx="387" cy="212"/>
            </a:xfrm>
            <a:prstGeom prst="rect">
              <a:avLst/>
            </a:prstGeom>
            <a:solidFill>
              <a:srgbClr val="C0C0C0"/>
            </a:solidFill>
            <a:ln>
              <a:noFill/>
            </a:ln>
            <a:extLst>
              <a:ext uri="{91240B29-F687-4F45-9708-019B960494DF}">
                <a14:hiddenLine xmlns:a14="http://schemas.microsoft.com/office/drawing/2010/main" xmlns="" w="2857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pPr>
              <a:r>
                <a:rPr lang="en-AU" sz="1600" smtClean="0">
                  <a:solidFill>
                    <a:srgbClr val="000000"/>
                  </a:solidFill>
                  <a:latin typeface="Times New Roman" pitchFamily="18" charset="0"/>
                </a:rPr>
                <a:t>Input</a:t>
              </a:r>
            </a:p>
          </p:txBody>
        </p:sp>
      </p:grpSp>
      <p:sp>
        <p:nvSpPr>
          <p:cNvPr id="48154" name="Rectangle 26"/>
          <p:cNvSpPr>
            <a:spLocks noChangeArrowheads="1"/>
          </p:cNvSpPr>
          <p:nvPr/>
        </p:nvSpPr>
        <p:spPr bwMode="auto">
          <a:xfrm>
            <a:off x="381000" y="1447800"/>
            <a:ext cx="82931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5963" tIns="42981" rIns="85963" bIns="42981"/>
          <a:lstStyle/>
          <a:p>
            <a:pPr marL="322263" indent="-322263" defTabSz="858838" eaLnBrk="0" fontAlgn="base" hangingPunct="0">
              <a:lnSpc>
                <a:spcPct val="90000"/>
              </a:lnSpc>
              <a:spcBef>
                <a:spcPct val="20000"/>
              </a:spcBef>
              <a:spcAft>
                <a:spcPct val="0"/>
              </a:spcAft>
              <a:buFontTx/>
              <a:buChar char="•"/>
            </a:pPr>
            <a:r>
              <a:rPr lang="en-AU" sz="2800" b="1" u="sng" dirty="0" smtClean="0">
                <a:solidFill>
                  <a:srgbClr val="000000"/>
                </a:solidFill>
              </a:rPr>
              <a:t>Open-loop</a:t>
            </a:r>
            <a:r>
              <a:rPr lang="en-AU" sz="2800" b="1" dirty="0" smtClean="0">
                <a:solidFill>
                  <a:srgbClr val="000000"/>
                </a:solidFill>
              </a:rPr>
              <a:t> control is ‘blind’ to actual output</a:t>
            </a:r>
          </a:p>
        </p:txBody>
      </p:sp>
    </p:spTree>
    <p:extLst>
      <p:ext uri="{BB962C8B-B14F-4D97-AF65-F5344CB8AC3E}">
        <p14:creationId xmlns:p14="http://schemas.microsoft.com/office/powerpoint/2010/main" xmlns="" val="289882379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48154"/>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0"/>
                                  </p:stCondLst>
                                  <p:childTnLst>
                                    <p:set>
                                      <p:cBhvr>
                                        <p:cTn id="9" dur="1" fill="hold">
                                          <p:stCondLst>
                                            <p:cond delay="499"/>
                                          </p:stCondLst>
                                        </p:cTn>
                                        <p:tgtEl>
                                          <p:spTgt spid="3"/>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48131">
                                            <p:txEl>
                                              <p:pRg st="0" end="0"/>
                                            </p:txEl>
                                          </p:spTgt>
                                        </p:tgtEl>
                                        <p:attrNameLst>
                                          <p:attrName>style.visibility</p:attrName>
                                        </p:attrNameLst>
                                      </p:cBhvr>
                                      <p:to>
                                        <p:strVal val="visible"/>
                                      </p:to>
                                    </p:set>
                                  </p:childTnLst>
                                </p:cTn>
                              </p:par>
                            </p:childTnLst>
                          </p:cTn>
                        </p:par>
                        <p:par>
                          <p:cTn id="14" fill="hold" nodeType="afterGroup">
                            <p:stCondLst>
                              <p:cond delay="500"/>
                            </p:stCondLst>
                            <p:childTnLst>
                              <p:par>
                                <p:cTn id="15" presetID="2" presetClass="entr" presetSubtype="4"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autoUpdateAnimBg="0"/>
      <p:bldP spid="48154"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1"/>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8A82A9D-7B7E-4DB2-8C58-E2B0EC78BA0E}" type="slidenum">
              <a:rPr lang="ar-SA" smtClean="0">
                <a:solidFill>
                  <a:srgbClr val="663300"/>
                </a:solidFill>
              </a:rPr>
              <a:pPr eaLnBrk="1" hangingPunct="1"/>
              <a:t>26</a:t>
            </a:fld>
            <a:endParaRPr lang="en-US" smtClean="0">
              <a:solidFill>
                <a:srgbClr val="663300"/>
              </a:solidFill>
            </a:endParaRPr>
          </a:p>
        </p:txBody>
      </p:sp>
      <p:sp>
        <p:nvSpPr>
          <p:cNvPr id="20483" name="Rectangle 2"/>
          <p:cNvSpPr>
            <a:spLocks noChangeArrowheads="1"/>
          </p:cNvSpPr>
          <p:nvPr/>
        </p:nvSpPr>
        <p:spPr bwMode="auto">
          <a:xfrm>
            <a:off x="786946" y="324753"/>
            <a:ext cx="7272338"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fontAlgn="base">
              <a:spcBef>
                <a:spcPct val="0"/>
              </a:spcBef>
              <a:spcAft>
                <a:spcPct val="0"/>
              </a:spcAft>
            </a:pPr>
            <a:r>
              <a:rPr lang="en-US" sz="3600" dirty="0" smtClean="0">
                <a:solidFill>
                  <a:srgbClr val="FF0000"/>
                </a:solidFill>
                <a:latin typeface="Times New Roman" pitchFamily="18" charset="0"/>
              </a:rPr>
              <a:t>Digital Control System Configuration</a:t>
            </a:r>
            <a:endParaRPr lang="en-US" sz="3600" dirty="0" smtClean="0">
              <a:solidFill>
                <a:srgbClr val="FF0000"/>
              </a:solidFill>
            </a:endParaRPr>
          </a:p>
        </p:txBody>
      </p:sp>
      <p:pic>
        <p:nvPicPr>
          <p:cNvPr id="20484" name="Picture 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 y="1905703"/>
            <a:ext cx="9144000" cy="44497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880260671"/>
      </p:ext>
    </p:extLst>
  </p:cSld>
  <p:clrMapOvr>
    <a:masterClrMapping/>
  </p:clrMapOvr>
  <p:transition spd="slow">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dirty="0" smtClean="0">
                <a:solidFill>
                  <a:srgbClr val="FF0000"/>
                </a:solidFill>
              </a:rPr>
              <a:t>Fuzzy Logic </a:t>
            </a:r>
            <a:r>
              <a:rPr lang="en-US" dirty="0">
                <a:solidFill>
                  <a:srgbClr val="FF0000"/>
                </a:solidFill>
              </a:rPr>
              <a:t>Control</a:t>
            </a:r>
          </a:p>
        </p:txBody>
      </p:sp>
      <p:sp>
        <p:nvSpPr>
          <p:cNvPr id="3" name="Content Placeholder 2"/>
          <p:cNvSpPr>
            <a:spLocks noGrp="1"/>
          </p:cNvSpPr>
          <p:nvPr>
            <p:ph idx="1"/>
          </p:nvPr>
        </p:nvSpPr>
        <p:spPr>
          <a:xfrm>
            <a:off x="0" y="1295400"/>
            <a:ext cx="9144000" cy="5562600"/>
          </a:xfrm>
        </p:spPr>
        <p:txBody>
          <a:bodyPr>
            <a:normAutofit/>
          </a:bodyPr>
          <a:lstStyle/>
          <a:p>
            <a:pPr marL="0" indent="0" algn="just">
              <a:buNone/>
            </a:pPr>
            <a:r>
              <a:rPr lang="en-US" sz="3600" dirty="0">
                <a:latin typeface="TTE1904C90t00"/>
              </a:rPr>
              <a:t>Fuzzy control provides a formal methodology </a:t>
            </a:r>
            <a:r>
              <a:rPr lang="en-US" sz="3600" dirty="0" smtClean="0">
                <a:latin typeface="TTE1904C90t00"/>
              </a:rPr>
              <a:t>for representing</a:t>
            </a:r>
            <a:r>
              <a:rPr lang="en-US" sz="3600" dirty="0">
                <a:latin typeface="TTE1904C90t00"/>
              </a:rPr>
              <a:t>, manipulating, and implementing </a:t>
            </a:r>
            <a:r>
              <a:rPr lang="en-US" sz="3600" dirty="0" smtClean="0">
                <a:latin typeface="TTE1904C90t00"/>
              </a:rPr>
              <a:t>a human’s </a:t>
            </a:r>
            <a:r>
              <a:rPr lang="en-US" sz="3600" dirty="0">
                <a:latin typeface="TTE1904C90t00"/>
              </a:rPr>
              <a:t>heuristic knowledge about how to control </a:t>
            </a:r>
            <a:r>
              <a:rPr lang="en-US" sz="3600" dirty="0" smtClean="0">
                <a:latin typeface="TTE1904C90t00"/>
              </a:rPr>
              <a:t>a system</a:t>
            </a:r>
            <a:r>
              <a:rPr lang="en-US" sz="3600" dirty="0">
                <a:latin typeface="TTE1904C90t00"/>
              </a:rPr>
              <a:t>.</a:t>
            </a:r>
            <a:endParaRPr lang="en-US" sz="3600"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3149353"/>
            <a:ext cx="9144000" cy="37086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B6F15528-21DE-4FAA-801E-634DDDAF4B2B}" type="slidenum">
              <a:rPr lang="en-US" smtClean="0"/>
              <a:pPr/>
              <a:t>27</a:t>
            </a:fld>
            <a:endParaRPr lang="en-US"/>
          </a:p>
        </p:txBody>
      </p:sp>
    </p:spTree>
    <p:extLst>
      <p:ext uri="{BB962C8B-B14F-4D97-AF65-F5344CB8AC3E}">
        <p14:creationId xmlns:p14="http://schemas.microsoft.com/office/powerpoint/2010/main" xmlns="" val="406078907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1500"/>
                                  </p:stCondLst>
                                  <p:childTnLst>
                                    <p:set>
                                      <p:cBhvr>
                                        <p:cTn id="6" dur="1" fill="hold">
                                          <p:stCondLst>
                                            <p:cond delay="0"/>
                                          </p:stCondLst>
                                        </p:cTn>
                                        <p:tgtEl>
                                          <p:spTgt spid="18434"/>
                                        </p:tgtEl>
                                        <p:attrNameLst>
                                          <p:attrName>style.visibility</p:attrName>
                                        </p:attrNameLst>
                                      </p:cBhvr>
                                      <p:to>
                                        <p:strVal val="visible"/>
                                      </p:to>
                                    </p:set>
                                    <p:anim calcmode="lin" valueType="num">
                                      <p:cBhvr additive="base">
                                        <p:cTn id="7" dur="500" fill="hold"/>
                                        <p:tgtEl>
                                          <p:spTgt spid="18434"/>
                                        </p:tgtEl>
                                        <p:attrNameLst>
                                          <p:attrName>ppt_x</p:attrName>
                                        </p:attrNameLst>
                                      </p:cBhvr>
                                      <p:tavLst>
                                        <p:tav tm="0">
                                          <p:val>
                                            <p:strVal val="#ppt_x"/>
                                          </p:val>
                                        </p:tav>
                                        <p:tav tm="100000">
                                          <p:val>
                                            <p:strVal val="#ppt_x"/>
                                          </p:val>
                                        </p:tav>
                                      </p:tavLst>
                                    </p:anim>
                                    <p:anim calcmode="lin" valueType="num">
                                      <p:cBhvr additive="base">
                                        <p:cTn id="8" dur="500" fill="hold"/>
                                        <p:tgtEl>
                                          <p:spTgt spid="184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p:txBody>
          <a:bodyPr/>
          <a:lstStyle/>
          <a:p>
            <a:r>
              <a:rPr lang="en-US" altLang="zh-TW" sz="5400" dirty="0">
                <a:solidFill>
                  <a:srgbClr val="FF0000"/>
                </a:solidFill>
              </a:rPr>
              <a:t>Fuzzy Systems</a:t>
            </a:r>
          </a:p>
        </p:txBody>
      </p:sp>
      <p:grpSp>
        <p:nvGrpSpPr>
          <p:cNvPr id="2" name="Group 3"/>
          <p:cNvGrpSpPr>
            <a:grpSpLocks/>
          </p:cNvGrpSpPr>
          <p:nvPr/>
        </p:nvGrpSpPr>
        <p:grpSpPr bwMode="auto">
          <a:xfrm>
            <a:off x="2017713" y="3860800"/>
            <a:ext cx="3887787" cy="2519363"/>
            <a:chOff x="1543" y="2432"/>
            <a:chExt cx="2449" cy="1587"/>
          </a:xfrm>
        </p:grpSpPr>
        <p:sp>
          <p:nvSpPr>
            <p:cNvPr id="9220" name="AutoShape 4"/>
            <p:cNvSpPr>
              <a:spLocks noChangeArrowheads="1"/>
            </p:cNvSpPr>
            <p:nvPr/>
          </p:nvSpPr>
          <p:spPr bwMode="auto">
            <a:xfrm>
              <a:off x="2063" y="3203"/>
              <a:ext cx="1497" cy="816"/>
            </a:xfrm>
            <a:prstGeom prst="flowChartMagneticDisk">
              <a:avLst/>
            </a:prstGeom>
            <a:gradFill rotWithShape="1">
              <a:gsLst>
                <a:gs pos="0">
                  <a:schemeClr val="bg1"/>
                </a:gs>
                <a:gs pos="100000">
                  <a:srgbClr val="0033CC"/>
                </a:gs>
              </a:gsLst>
              <a:lin ang="2700000" scaled="1"/>
            </a:gra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kumimoji="1" lang="en-US" altLang="zh-TW">
                  <a:solidFill>
                    <a:srgbClr val="003366"/>
                  </a:solidFill>
                  <a:latin typeface="Comic Sans MS" pitchFamily="66" charset="0"/>
                </a:rPr>
                <a:t>Fuzzy </a:t>
              </a:r>
            </a:p>
            <a:p>
              <a:pPr algn="ctr" fontAlgn="base">
                <a:spcBef>
                  <a:spcPct val="0"/>
                </a:spcBef>
                <a:spcAft>
                  <a:spcPct val="0"/>
                </a:spcAft>
              </a:pPr>
              <a:r>
                <a:rPr kumimoji="1" lang="en-US" altLang="zh-TW">
                  <a:solidFill>
                    <a:srgbClr val="003366"/>
                  </a:solidFill>
                  <a:latin typeface="Comic Sans MS" pitchFamily="66" charset="0"/>
                </a:rPr>
                <a:t>Knowledge base</a:t>
              </a:r>
            </a:p>
          </p:txBody>
        </p:sp>
        <p:cxnSp>
          <p:nvCxnSpPr>
            <p:cNvPr id="9221" name="AutoShape 5"/>
            <p:cNvCxnSpPr>
              <a:cxnSpLocks noChangeShapeType="1"/>
              <a:stCxn id="9223" idx="0"/>
              <a:endCxn id="9227" idx="2"/>
            </p:cNvCxnSpPr>
            <p:nvPr/>
          </p:nvCxnSpPr>
          <p:spPr bwMode="auto">
            <a:xfrm rot="5400000" flipH="1">
              <a:off x="1701" y="2274"/>
              <a:ext cx="907" cy="1224"/>
            </a:xfrm>
            <a:prstGeom prst="bentConnector3">
              <a:avLst>
                <a:gd name="adj1" fmla="val 50056"/>
              </a:avLst>
            </a:prstGeom>
            <a:noFill/>
            <a:ln w="76200">
              <a:solidFill>
                <a:srgbClr val="0033CC"/>
              </a:solidFill>
              <a:miter lim="800000"/>
              <a:headEnd/>
              <a:tailEnd type="triangle" w="med" len="med"/>
            </a:ln>
            <a:effectLst/>
            <a:scene3d>
              <a:camera prst="legacyObliqueTopRight"/>
              <a:lightRig rig="legacyFlat3" dir="b"/>
            </a:scene3d>
            <a:sp3d extrusionH="201600" prstMaterial="legacyMatte">
              <a:bevelT w="13500" h="13500" prst="angle"/>
              <a:bevelB w="13500" h="13500" prst="angle"/>
              <a:extrusionClr>
                <a:srgbClr val="0033CC"/>
              </a:extrusionClr>
            </a:sp3d>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9222" name="AutoShape 6"/>
            <p:cNvCxnSpPr>
              <a:cxnSpLocks noChangeShapeType="1"/>
              <a:stCxn id="9223" idx="0"/>
              <a:endCxn id="9231" idx="2"/>
            </p:cNvCxnSpPr>
            <p:nvPr/>
          </p:nvCxnSpPr>
          <p:spPr bwMode="auto">
            <a:xfrm rot="16200000">
              <a:off x="2926" y="2273"/>
              <a:ext cx="907" cy="1225"/>
            </a:xfrm>
            <a:prstGeom prst="bentConnector3">
              <a:avLst>
                <a:gd name="adj1" fmla="val 50056"/>
              </a:avLst>
            </a:prstGeom>
            <a:noFill/>
            <a:ln w="76200">
              <a:solidFill>
                <a:srgbClr val="0033CC"/>
              </a:solidFill>
              <a:miter lim="800000"/>
              <a:headEnd/>
              <a:tailEnd type="triangle" w="med" len="med"/>
            </a:ln>
            <a:effectLst/>
            <a:scene3d>
              <a:camera prst="legacyObliqueTopRight"/>
              <a:lightRig rig="legacyFlat3" dir="b"/>
            </a:scene3d>
            <a:sp3d extrusionH="201600" prstMaterial="legacyMatte">
              <a:bevelT w="13500" h="13500" prst="angle"/>
              <a:bevelB w="13500" h="13500" prst="angle"/>
              <a:extrusionClr>
                <a:srgbClr val="0033CC"/>
              </a:extrusionClr>
            </a:sp3d>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9223" name="Rectangle 7"/>
            <p:cNvSpPr>
              <a:spLocks noChangeArrowheads="1"/>
            </p:cNvSpPr>
            <p:nvPr/>
          </p:nvSpPr>
          <p:spPr bwMode="auto">
            <a:xfrm>
              <a:off x="2654" y="3339"/>
              <a:ext cx="226" cy="1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en-US">
                <a:solidFill>
                  <a:srgbClr val="003366"/>
                </a:solidFill>
                <a:latin typeface="Comic Sans MS" pitchFamily="66" charset="0"/>
              </a:endParaRPr>
            </a:p>
          </p:txBody>
        </p:sp>
        <p:cxnSp>
          <p:nvCxnSpPr>
            <p:cNvPr id="9224" name="AutoShape 8"/>
            <p:cNvCxnSpPr>
              <a:cxnSpLocks noChangeShapeType="1"/>
              <a:stCxn id="9223" idx="0"/>
              <a:endCxn id="9229" idx="2"/>
            </p:cNvCxnSpPr>
            <p:nvPr/>
          </p:nvCxnSpPr>
          <p:spPr bwMode="auto">
            <a:xfrm flipV="1">
              <a:off x="2767" y="2432"/>
              <a:ext cx="0" cy="907"/>
            </a:xfrm>
            <a:prstGeom prst="straightConnector1">
              <a:avLst/>
            </a:prstGeom>
            <a:noFill/>
            <a:ln w="76200">
              <a:solidFill>
                <a:srgbClr val="0033CC"/>
              </a:solidFill>
              <a:round/>
              <a:headEnd/>
              <a:tailEnd type="triangle" w="med" len="med"/>
            </a:ln>
            <a:effectLst/>
            <a:scene3d>
              <a:camera prst="legacyObliqueTopRight"/>
              <a:lightRig rig="legacyFlat3" dir="b"/>
            </a:scene3d>
            <a:sp3d extrusionH="201600" prstMaterial="legacyMatte">
              <a:bevelT w="13500" h="13500" prst="angle"/>
              <a:bevelB w="13500" h="13500" prst="angle"/>
              <a:extrusionClr>
                <a:srgbClr val="0033CC"/>
              </a:extrusionClr>
            </a:sp3d>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nvGrpSpPr>
          <p:cNvPr id="4" name="Group 9"/>
          <p:cNvGrpSpPr>
            <a:grpSpLocks/>
          </p:cNvGrpSpPr>
          <p:nvPr/>
        </p:nvGrpSpPr>
        <p:grpSpPr bwMode="auto">
          <a:xfrm>
            <a:off x="539750" y="3141663"/>
            <a:ext cx="6983413" cy="719137"/>
            <a:chOff x="612" y="1979"/>
            <a:chExt cx="4399" cy="453"/>
          </a:xfrm>
        </p:grpSpPr>
        <p:sp>
          <p:nvSpPr>
            <p:cNvPr id="9226" name="AutoShape 10"/>
            <p:cNvSpPr>
              <a:spLocks noChangeArrowheads="1"/>
            </p:cNvSpPr>
            <p:nvPr/>
          </p:nvSpPr>
          <p:spPr bwMode="auto">
            <a:xfrm>
              <a:off x="612" y="2069"/>
              <a:ext cx="500" cy="272"/>
            </a:xfrm>
            <a:prstGeom prst="rightArrow">
              <a:avLst>
                <a:gd name="adj1" fmla="val 50000"/>
                <a:gd name="adj2" fmla="val 45956"/>
              </a:avLst>
            </a:prstGeom>
            <a:solidFill>
              <a:srgbClr val="FF3300"/>
            </a:solidFill>
            <a:ln w="9525">
              <a:miter lim="800000"/>
              <a:headEnd/>
              <a:tailEnd/>
            </a:ln>
            <a:effectLst/>
            <a:scene3d>
              <a:camera prst="legacyObliqueTopRight"/>
              <a:lightRig rig="legacyFlat3" dir="b"/>
            </a:scene3d>
            <a:sp3d extrusionH="201600" prstMaterial="legacyMatte">
              <a:bevelT w="13500" h="13500" prst="angle"/>
              <a:bevelB w="13500" h="13500" prst="angle"/>
              <a:extrusionClr>
                <a:srgbClr val="FF3300"/>
              </a:extrusionClr>
            </a:sp3d>
            <a:extLst>
              <a:ext uri="{AF507438-7753-43E0-B8FC-AC1667EBCBE1}">
                <a14:hiddenEffects xmlns:a14="http://schemas.microsoft.com/office/drawing/2010/main" xmlns="">
                  <a:effectLst>
                    <a:outerShdw dist="107763" dir="2700000" algn="ctr" rotWithShape="0">
                      <a:schemeClr val="bg2">
                        <a:alpha val="50000"/>
                      </a:schemeClr>
                    </a:outerShdw>
                  </a:effectLst>
                </a14:hiddenEffects>
              </a:ext>
            </a:extLst>
          </p:spPr>
          <p:txBody>
            <a:bodyPr wrap="none" anchor="ctr">
              <a:flatTx/>
            </a:bodyPr>
            <a:lstStyle/>
            <a:p>
              <a:pPr algn="ctr" fontAlgn="base">
                <a:spcBef>
                  <a:spcPct val="0"/>
                </a:spcBef>
                <a:spcAft>
                  <a:spcPct val="0"/>
                </a:spcAft>
              </a:pPr>
              <a:r>
                <a:rPr kumimoji="1" lang="en-US" altLang="zh-TW" sz="1400" b="1">
                  <a:solidFill>
                    <a:srgbClr val="FFFFFF"/>
                  </a:solidFill>
                  <a:latin typeface="Comic Sans MS" pitchFamily="66" charset="0"/>
                </a:rPr>
                <a:t>Input</a:t>
              </a:r>
            </a:p>
          </p:txBody>
        </p:sp>
        <p:sp>
          <p:nvSpPr>
            <p:cNvPr id="9227" name="Rectangle 11"/>
            <p:cNvSpPr>
              <a:spLocks noChangeArrowheads="1"/>
            </p:cNvSpPr>
            <p:nvPr/>
          </p:nvSpPr>
          <p:spPr bwMode="auto">
            <a:xfrm>
              <a:off x="1112" y="1979"/>
              <a:ext cx="861" cy="453"/>
            </a:xfrm>
            <a:prstGeom prst="rect">
              <a:avLst/>
            </a:prstGeom>
            <a:solidFill>
              <a:srgbClr val="CCFFFF"/>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CCFFFF"/>
              </a:extrusionClr>
            </a:sp3d>
            <a:extLst>
              <a:ext uri="{AF507438-7753-43E0-B8FC-AC1667EBCBE1}">
                <a14:hiddenEffects xmlns:a14="http://schemas.microsoft.com/office/drawing/2010/main" xmlns="">
                  <a:effectLst>
                    <a:outerShdw dist="107763" dir="2700000" algn="ctr" rotWithShape="0">
                      <a:schemeClr val="bg2">
                        <a:alpha val="50000"/>
                      </a:schemeClr>
                    </a:outerShdw>
                  </a:effectLst>
                </a14:hiddenEffects>
              </a:ext>
            </a:extLst>
          </p:spPr>
          <p:txBody>
            <a:bodyPr wrap="none" anchor="ctr">
              <a:flatTx/>
            </a:bodyPr>
            <a:lstStyle/>
            <a:p>
              <a:pPr algn="ctr" fontAlgn="base">
                <a:spcBef>
                  <a:spcPct val="0"/>
                </a:spcBef>
                <a:spcAft>
                  <a:spcPct val="0"/>
                </a:spcAft>
              </a:pPr>
              <a:r>
                <a:rPr kumimoji="1" lang="en-US" altLang="zh-TW">
                  <a:solidFill>
                    <a:srgbClr val="003366"/>
                  </a:solidFill>
                  <a:latin typeface="Comic Sans MS" pitchFamily="66" charset="0"/>
                </a:rPr>
                <a:t>Fuzzifier</a:t>
              </a:r>
            </a:p>
          </p:txBody>
        </p:sp>
        <p:sp>
          <p:nvSpPr>
            <p:cNvPr id="9228" name="AutoShape 12"/>
            <p:cNvSpPr>
              <a:spLocks noChangeArrowheads="1"/>
            </p:cNvSpPr>
            <p:nvPr/>
          </p:nvSpPr>
          <p:spPr bwMode="auto">
            <a:xfrm>
              <a:off x="2019" y="2069"/>
              <a:ext cx="318" cy="272"/>
            </a:xfrm>
            <a:prstGeom prst="rightArrow">
              <a:avLst>
                <a:gd name="adj1" fmla="val 50000"/>
                <a:gd name="adj2" fmla="val 29228"/>
              </a:avLst>
            </a:prstGeom>
            <a:solidFill>
              <a:srgbClr val="FF3300"/>
            </a:solidFill>
            <a:ln w="9525">
              <a:miter lim="800000"/>
              <a:headEnd/>
              <a:tailEnd/>
            </a:ln>
            <a:effectLst/>
            <a:scene3d>
              <a:camera prst="legacyObliqueTopRight"/>
              <a:lightRig rig="legacyFlat3" dir="b"/>
            </a:scene3d>
            <a:sp3d extrusionH="201600" prstMaterial="legacyMatte">
              <a:bevelT w="13500" h="13500" prst="angle"/>
              <a:bevelB w="13500" h="13500" prst="angle"/>
              <a:extrusionClr>
                <a:srgbClr val="FF3300"/>
              </a:extrusionClr>
            </a:sp3d>
            <a:extLst>
              <a:ext uri="{AF507438-7753-43E0-B8FC-AC1667EBCBE1}">
                <a14:hiddenEffects xmlns:a14="http://schemas.microsoft.com/office/drawing/2010/main" xmlns="">
                  <a:effectLst>
                    <a:outerShdw dist="107763" dir="2700000" algn="ctr" rotWithShape="0">
                      <a:schemeClr val="bg2">
                        <a:alpha val="50000"/>
                      </a:schemeClr>
                    </a:outerShdw>
                  </a:effectLst>
                </a14:hiddenEffects>
              </a:ext>
            </a:extLst>
          </p:spPr>
          <p:txBody>
            <a:bodyPr wrap="none" anchor="ctr">
              <a:flatTx/>
            </a:bodyPr>
            <a:lstStyle/>
            <a:p>
              <a:pPr fontAlgn="base">
                <a:spcBef>
                  <a:spcPct val="0"/>
                </a:spcBef>
                <a:spcAft>
                  <a:spcPct val="0"/>
                </a:spcAft>
              </a:pPr>
              <a:endParaRPr kumimoji="1" lang="en-US">
                <a:solidFill>
                  <a:srgbClr val="003366"/>
                </a:solidFill>
                <a:latin typeface="Comic Sans MS" pitchFamily="66" charset="0"/>
              </a:endParaRPr>
            </a:p>
          </p:txBody>
        </p:sp>
        <p:sp>
          <p:nvSpPr>
            <p:cNvPr id="9229" name="Rectangle 13"/>
            <p:cNvSpPr>
              <a:spLocks noChangeArrowheads="1"/>
            </p:cNvSpPr>
            <p:nvPr/>
          </p:nvSpPr>
          <p:spPr bwMode="auto">
            <a:xfrm>
              <a:off x="2336" y="1979"/>
              <a:ext cx="861" cy="453"/>
            </a:xfrm>
            <a:prstGeom prst="rect">
              <a:avLst/>
            </a:prstGeom>
            <a:solidFill>
              <a:srgbClr val="FFCC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CCCC"/>
              </a:extrusionClr>
            </a:sp3d>
            <a:extLst>
              <a:ext uri="{AF507438-7753-43E0-B8FC-AC1667EBCBE1}">
                <a14:hiddenEffects xmlns:a14="http://schemas.microsoft.com/office/drawing/2010/main" xmlns="">
                  <a:effectLst>
                    <a:outerShdw dist="107763" dir="2700000" algn="ctr" rotWithShape="0">
                      <a:schemeClr val="bg2">
                        <a:alpha val="50000"/>
                      </a:schemeClr>
                    </a:outerShdw>
                  </a:effectLst>
                </a14:hiddenEffects>
              </a:ext>
            </a:extLst>
          </p:spPr>
          <p:txBody>
            <a:bodyPr wrap="none" anchor="ctr">
              <a:flatTx/>
            </a:bodyPr>
            <a:lstStyle/>
            <a:p>
              <a:pPr algn="ctr" fontAlgn="base">
                <a:spcBef>
                  <a:spcPct val="0"/>
                </a:spcBef>
                <a:spcAft>
                  <a:spcPct val="0"/>
                </a:spcAft>
              </a:pPr>
              <a:r>
                <a:rPr kumimoji="1" lang="en-US" altLang="zh-TW">
                  <a:solidFill>
                    <a:srgbClr val="003366"/>
                  </a:solidFill>
                  <a:latin typeface="Comic Sans MS" pitchFamily="66" charset="0"/>
                </a:rPr>
                <a:t>Inference</a:t>
              </a:r>
            </a:p>
            <a:p>
              <a:pPr algn="ctr" fontAlgn="base">
                <a:spcBef>
                  <a:spcPct val="0"/>
                </a:spcBef>
                <a:spcAft>
                  <a:spcPct val="0"/>
                </a:spcAft>
              </a:pPr>
              <a:r>
                <a:rPr kumimoji="1" lang="en-US" altLang="zh-TW">
                  <a:solidFill>
                    <a:srgbClr val="003366"/>
                  </a:solidFill>
                  <a:latin typeface="Comic Sans MS" pitchFamily="66" charset="0"/>
                </a:rPr>
                <a:t>Engine</a:t>
              </a:r>
            </a:p>
          </p:txBody>
        </p:sp>
        <p:sp>
          <p:nvSpPr>
            <p:cNvPr id="9230" name="AutoShape 14"/>
            <p:cNvSpPr>
              <a:spLocks noChangeArrowheads="1"/>
            </p:cNvSpPr>
            <p:nvPr/>
          </p:nvSpPr>
          <p:spPr bwMode="auto">
            <a:xfrm>
              <a:off x="3243" y="2069"/>
              <a:ext cx="318" cy="272"/>
            </a:xfrm>
            <a:prstGeom prst="rightArrow">
              <a:avLst>
                <a:gd name="adj1" fmla="val 50000"/>
                <a:gd name="adj2" fmla="val 29228"/>
              </a:avLst>
            </a:prstGeom>
            <a:solidFill>
              <a:srgbClr val="FF3300"/>
            </a:solidFill>
            <a:ln w="9525">
              <a:miter lim="800000"/>
              <a:headEnd/>
              <a:tailEnd/>
            </a:ln>
            <a:effectLst/>
            <a:scene3d>
              <a:camera prst="legacyObliqueTopRight"/>
              <a:lightRig rig="legacyFlat3" dir="b"/>
            </a:scene3d>
            <a:sp3d extrusionH="201600" prstMaterial="legacyMatte">
              <a:bevelT w="13500" h="13500" prst="angle"/>
              <a:bevelB w="13500" h="13500" prst="angle"/>
              <a:extrusionClr>
                <a:srgbClr val="FF3300"/>
              </a:extrusionClr>
            </a:sp3d>
            <a:extLst>
              <a:ext uri="{AF507438-7753-43E0-B8FC-AC1667EBCBE1}">
                <a14:hiddenEffects xmlns:a14="http://schemas.microsoft.com/office/drawing/2010/main" xmlns="">
                  <a:effectLst>
                    <a:outerShdw dist="107763" dir="2700000" algn="ctr" rotWithShape="0">
                      <a:schemeClr val="bg2">
                        <a:alpha val="50000"/>
                      </a:schemeClr>
                    </a:outerShdw>
                  </a:effectLst>
                </a14:hiddenEffects>
              </a:ext>
            </a:extLst>
          </p:spPr>
          <p:txBody>
            <a:bodyPr wrap="none" anchor="ctr">
              <a:flatTx/>
            </a:bodyPr>
            <a:lstStyle/>
            <a:p>
              <a:pPr fontAlgn="base">
                <a:spcBef>
                  <a:spcPct val="0"/>
                </a:spcBef>
                <a:spcAft>
                  <a:spcPct val="0"/>
                </a:spcAft>
              </a:pPr>
              <a:endParaRPr kumimoji="1" lang="en-US">
                <a:solidFill>
                  <a:srgbClr val="003366"/>
                </a:solidFill>
                <a:latin typeface="Comic Sans MS" pitchFamily="66" charset="0"/>
              </a:endParaRPr>
            </a:p>
          </p:txBody>
        </p:sp>
        <p:sp>
          <p:nvSpPr>
            <p:cNvPr id="9231" name="Rectangle 15"/>
            <p:cNvSpPr>
              <a:spLocks noChangeArrowheads="1"/>
            </p:cNvSpPr>
            <p:nvPr/>
          </p:nvSpPr>
          <p:spPr bwMode="auto">
            <a:xfrm>
              <a:off x="3561" y="1979"/>
              <a:ext cx="861" cy="453"/>
            </a:xfrm>
            <a:prstGeom prst="rect">
              <a:avLst/>
            </a:prstGeom>
            <a:solidFill>
              <a:srgbClr val="99FF99"/>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99FF99"/>
              </a:extrusionClr>
            </a:sp3d>
            <a:extLst>
              <a:ext uri="{AF507438-7753-43E0-B8FC-AC1667EBCBE1}">
                <a14:hiddenEffects xmlns:a14="http://schemas.microsoft.com/office/drawing/2010/main" xmlns="">
                  <a:effectLst>
                    <a:outerShdw dist="107763" dir="2700000" algn="ctr" rotWithShape="0">
                      <a:schemeClr val="bg2">
                        <a:alpha val="50000"/>
                      </a:schemeClr>
                    </a:outerShdw>
                  </a:effectLst>
                </a14:hiddenEffects>
              </a:ext>
            </a:extLst>
          </p:spPr>
          <p:txBody>
            <a:bodyPr wrap="none" anchor="ctr">
              <a:flatTx/>
            </a:bodyPr>
            <a:lstStyle/>
            <a:p>
              <a:pPr algn="ctr" fontAlgn="base">
                <a:spcBef>
                  <a:spcPct val="0"/>
                </a:spcBef>
                <a:spcAft>
                  <a:spcPct val="0"/>
                </a:spcAft>
              </a:pPr>
              <a:r>
                <a:rPr kumimoji="1" lang="en-US" altLang="zh-TW">
                  <a:solidFill>
                    <a:srgbClr val="003366"/>
                  </a:solidFill>
                  <a:latin typeface="Comic Sans MS" pitchFamily="66" charset="0"/>
                </a:rPr>
                <a:t>Defuzzifier</a:t>
              </a:r>
            </a:p>
          </p:txBody>
        </p:sp>
        <p:sp>
          <p:nvSpPr>
            <p:cNvPr id="9232" name="AutoShape 16"/>
            <p:cNvSpPr>
              <a:spLocks noChangeArrowheads="1"/>
            </p:cNvSpPr>
            <p:nvPr/>
          </p:nvSpPr>
          <p:spPr bwMode="auto">
            <a:xfrm>
              <a:off x="4467" y="2069"/>
              <a:ext cx="544" cy="272"/>
            </a:xfrm>
            <a:prstGeom prst="rightArrow">
              <a:avLst>
                <a:gd name="adj1" fmla="val 50000"/>
                <a:gd name="adj2" fmla="val 50000"/>
              </a:avLst>
            </a:prstGeom>
            <a:solidFill>
              <a:srgbClr val="FF3300"/>
            </a:solidFill>
            <a:ln w="9525">
              <a:miter lim="800000"/>
              <a:headEnd/>
              <a:tailEnd/>
            </a:ln>
            <a:effectLst/>
            <a:scene3d>
              <a:camera prst="legacyObliqueTopRight"/>
              <a:lightRig rig="legacyFlat3" dir="b"/>
            </a:scene3d>
            <a:sp3d extrusionH="201600" prstMaterial="legacyMatte">
              <a:bevelT w="13500" h="13500" prst="angle"/>
              <a:bevelB w="13500" h="13500" prst="angle"/>
              <a:extrusionClr>
                <a:srgbClr val="FF3300"/>
              </a:extrusionClr>
            </a:sp3d>
            <a:extLst>
              <a:ext uri="{AF507438-7753-43E0-B8FC-AC1667EBCBE1}">
                <a14:hiddenEffects xmlns:a14="http://schemas.microsoft.com/office/drawing/2010/main" xmlns="">
                  <a:effectLst>
                    <a:outerShdw dist="107763" dir="2700000" algn="ctr" rotWithShape="0">
                      <a:schemeClr val="bg2">
                        <a:alpha val="50000"/>
                      </a:schemeClr>
                    </a:outerShdw>
                  </a:effectLst>
                </a14:hiddenEffects>
              </a:ext>
            </a:extLst>
          </p:spPr>
          <p:txBody>
            <a:bodyPr wrap="none" anchor="ctr">
              <a:flatTx/>
            </a:bodyPr>
            <a:lstStyle/>
            <a:p>
              <a:pPr algn="ctr" fontAlgn="base">
                <a:spcBef>
                  <a:spcPct val="0"/>
                </a:spcBef>
                <a:spcAft>
                  <a:spcPct val="0"/>
                </a:spcAft>
              </a:pPr>
              <a:r>
                <a:rPr kumimoji="1" lang="en-US" altLang="zh-TW" sz="1400" b="1">
                  <a:solidFill>
                    <a:srgbClr val="FFFFFF"/>
                  </a:solidFill>
                  <a:latin typeface="Comic Sans MS" pitchFamily="66" charset="0"/>
                </a:rPr>
                <a:t>Output</a:t>
              </a:r>
            </a:p>
          </p:txBody>
        </p:sp>
      </p:grpSp>
      <p:sp>
        <p:nvSpPr>
          <p:cNvPr id="3" name="Slide Number Placeholder 2"/>
          <p:cNvSpPr>
            <a:spLocks noGrp="1"/>
          </p:cNvSpPr>
          <p:nvPr>
            <p:ph type="sldNum" sz="quarter" idx="12"/>
          </p:nvPr>
        </p:nvSpPr>
        <p:spPr/>
        <p:txBody>
          <a:bodyPr/>
          <a:lstStyle/>
          <a:p>
            <a:fld id="{B6F15528-21DE-4FAA-801E-634DDDAF4B2B}" type="slidenum">
              <a:rPr lang="en-US" smtClean="0"/>
              <a:pPr/>
              <a:t>28</a:t>
            </a:fld>
            <a:endParaRPr lang="en-US"/>
          </a:p>
        </p:txBody>
      </p:sp>
    </p:spTree>
    <p:extLst>
      <p:ext uri="{BB962C8B-B14F-4D97-AF65-F5344CB8AC3E}">
        <p14:creationId xmlns:p14="http://schemas.microsoft.com/office/powerpoint/2010/main" xmlns="" val="137330045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nodeType="afterGroup">
                            <p:stCondLst>
                              <p:cond delay="1500"/>
                            </p:stCondLst>
                            <p:childTnLst>
                              <p:par>
                                <p:cTn id="9" presetID="22" presetClass="entr" presetSubtype="4" fill="hold" nodeType="afterEffect">
                                  <p:stCondLst>
                                    <p:cond delay="100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2"/>
          <p:cNvSpPr>
            <a:spLocks noGrp="1" noChangeArrowheads="1"/>
          </p:cNvSpPr>
          <p:nvPr>
            <p:ph type="title"/>
          </p:nvPr>
        </p:nvSpPr>
        <p:spPr/>
        <p:txBody>
          <a:bodyPr/>
          <a:lstStyle/>
          <a:p>
            <a:r>
              <a:rPr lang="en-US" altLang="zh-TW" sz="5400" dirty="0">
                <a:solidFill>
                  <a:srgbClr val="FF0000"/>
                </a:solidFill>
              </a:rPr>
              <a:t>Fuzzy Control Systems</a:t>
            </a:r>
          </a:p>
        </p:txBody>
      </p:sp>
      <p:grpSp>
        <p:nvGrpSpPr>
          <p:cNvPr id="2" name="Group 3"/>
          <p:cNvGrpSpPr>
            <a:grpSpLocks/>
          </p:cNvGrpSpPr>
          <p:nvPr/>
        </p:nvGrpSpPr>
        <p:grpSpPr bwMode="auto">
          <a:xfrm>
            <a:off x="2017713" y="3860800"/>
            <a:ext cx="3887787" cy="2519363"/>
            <a:chOff x="1543" y="2432"/>
            <a:chExt cx="2449" cy="1587"/>
          </a:xfrm>
        </p:grpSpPr>
        <p:sp>
          <p:nvSpPr>
            <p:cNvPr id="10244" name="AutoShape 4"/>
            <p:cNvSpPr>
              <a:spLocks noChangeArrowheads="1"/>
            </p:cNvSpPr>
            <p:nvPr/>
          </p:nvSpPr>
          <p:spPr bwMode="auto">
            <a:xfrm>
              <a:off x="2063" y="3203"/>
              <a:ext cx="1497" cy="816"/>
            </a:xfrm>
            <a:prstGeom prst="flowChartMagneticDisk">
              <a:avLst/>
            </a:prstGeom>
            <a:gradFill rotWithShape="1">
              <a:gsLst>
                <a:gs pos="0">
                  <a:schemeClr val="bg1"/>
                </a:gs>
                <a:gs pos="100000">
                  <a:srgbClr val="0033CC"/>
                </a:gs>
              </a:gsLst>
              <a:lin ang="2700000" scaled="1"/>
            </a:gra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kumimoji="1" lang="en-US" altLang="zh-TW" dirty="0">
                  <a:solidFill>
                    <a:srgbClr val="FF33CC"/>
                  </a:solidFill>
                  <a:latin typeface="Comic Sans MS" pitchFamily="66" charset="0"/>
                </a:rPr>
                <a:t>Fuzzy </a:t>
              </a:r>
            </a:p>
            <a:p>
              <a:pPr algn="ctr" fontAlgn="base">
                <a:spcBef>
                  <a:spcPct val="0"/>
                </a:spcBef>
                <a:spcAft>
                  <a:spcPct val="0"/>
                </a:spcAft>
              </a:pPr>
              <a:r>
                <a:rPr kumimoji="1" lang="en-US" altLang="zh-TW" dirty="0">
                  <a:solidFill>
                    <a:srgbClr val="FF33CC"/>
                  </a:solidFill>
                  <a:latin typeface="Comic Sans MS" pitchFamily="66" charset="0"/>
                </a:rPr>
                <a:t>Knowledge base</a:t>
              </a:r>
            </a:p>
          </p:txBody>
        </p:sp>
        <p:cxnSp>
          <p:nvCxnSpPr>
            <p:cNvPr id="10245" name="AutoShape 5"/>
            <p:cNvCxnSpPr>
              <a:cxnSpLocks noChangeShapeType="1"/>
              <a:stCxn id="10247" idx="0"/>
              <a:endCxn id="10249" idx="2"/>
            </p:cNvCxnSpPr>
            <p:nvPr/>
          </p:nvCxnSpPr>
          <p:spPr bwMode="auto">
            <a:xfrm rot="5400000" flipH="1">
              <a:off x="1701" y="2274"/>
              <a:ext cx="907" cy="1224"/>
            </a:xfrm>
            <a:prstGeom prst="bentConnector3">
              <a:avLst>
                <a:gd name="adj1" fmla="val 50056"/>
              </a:avLst>
            </a:prstGeom>
            <a:noFill/>
            <a:ln w="76200">
              <a:solidFill>
                <a:srgbClr val="0033CC"/>
              </a:solidFill>
              <a:miter lim="800000"/>
              <a:headEnd/>
              <a:tailEnd type="triangle" w="med" len="med"/>
            </a:ln>
            <a:effectLst/>
            <a:scene3d>
              <a:camera prst="legacyObliqueTopRight"/>
              <a:lightRig rig="legacyFlat3" dir="b"/>
            </a:scene3d>
            <a:sp3d extrusionH="201600" prstMaterial="legacyMatte">
              <a:bevelT w="13500" h="13500" prst="angle"/>
              <a:bevelB w="13500" h="13500" prst="angle"/>
              <a:extrusionClr>
                <a:srgbClr val="0033CC"/>
              </a:extrusionClr>
            </a:sp3d>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0246" name="AutoShape 6"/>
            <p:cNvCxnSpPr>
              <a:cxnSpLocks noChangeShapeType="1"/>
              <a:stCxn id="10247" idx="0"/>
              <a:endCxn id="10253" idx="2"/>
            </p:cNvCxnSpPr>
            <p:nvPr/>
          </p:nvCxnSpPr>
          <p:spPr bwMode="auto">
            <a:xfrm rot="16200000">
              <a:off x="2926" y="2273"/>
              <a:ext cx="907" cy="1225"/>
            </a:xfrm>
            <a:prstGeom prst="bentConnector3">
              <a:avLst>
                <a:gd name="adj1" fmla="val 50056"/>
              </a:avLst>
            </a:prstGeom>
            <a:noFill/>
            <a:ln w="76200">
              <a:solidFill>
                <a:srgbClr val="0033CC"/>
              </a:solidFill>
              <a:miter lim="800000"/>
              <a:headEnd/>
              <a:tailEnd type="triangle" w="med" len="med"/>
            </a:ln>
            <a:effectLst/>
            <a:scene3d>
              <a:camera prst="legacyObliqueTopRight"/>
              <a:lightRig rig="legacyFlat3" dir="b"/>
            </a:scene3d>
            <a:sp3d extrusionH="201600" prstMaterial="legacyMatte">
              <a:bevelT w="13500" h="13500" prst="angle"/>
              <a:bevelB w="13500" h="13500" prst="angle"/>
              <a:extrusionClr>
                <a:srgbClr val="0033CC"/>
              </a:extrusionClr>
            </a:sp3d>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0247" name="Rectangle 7"/>
            <p:cNvSpPr>
              <a:spLocks noChangeArrowheads="1"/>
            </p:cNvSpPr>
            <p:nvPr/>
          </p:nvSpPr>
          <p:spPr bwMode="auto">
            <a:xfrm>
              <a:off x="2654" y="3339"/>
              <a:ext cx="226" cy="1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en-US">
                <a:solidFill>
                  <a:srgbClr val="003366"/>
                </a:solidFill>
                <a:latin typeface="Comic Sans MS" pitchFamily="66" charset="0"/>
              </a:endParaRPr>
            </a:p>
          </p:txBody>
        </p:sp>
        <p:cxnSp>
          <p:nvCxnSpPr>
            <p:cNvPr id="10248" name="AutoShape 8"/>
            <p:cNvCxnSpPr>
              <a:cxnSpLocks noChangeShapeType="1"/>
              <a:stCxn id="10247" idx="0"/>
              <a:endCxn id="10251" idx="2"/>
            </p:cNvCxnSpPr>
            <p:nvPr/>
          </p:nvCxnSpPr>
          <p:spPr bwMode="auto">
            <a:xfrm flipV="1">
              <a:off x="2767" y="2432"/>
              <a:ext cx="0" cy="907"/>
            </a:xfrm>
            <a:prstGeom prst="straightConnector1">
              <a:avLst/>
            </a:prstGeom>
            <a:noFill/>
            <a:ln w="76200">
              <a:solidFill>
                <a:srgbClr val="0033CC"/>
              </a:solidFill>
              <a:round/>
              <a:headEnd/>
              <a:tailEnd type="triangle" w="med" len="med"/>
            </a:ln>
            <a:effectLst/>
            <a:scene3d>
              <a:camera prst="legacyObliqueTopRight"/>
              <a:lightRig rig="legacyFlat3" dir="b"/>
            </a:scene3d>
            <a:sp3d extrusionH="201600" prstMaterial="legacyMatte">
              <a:bevelT w="13500" h="13500" prst="angle"/>
              <a:bevelB w="13500" h="13500" prst="angle"/>
              <a:extrusionClr>
                <a:srgbClr val="0033CC"/>
              </a:extrusionClr>
            </a:sp3d>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grpSp>
      <p:sp>
        <p:nvSpPr>
          <p:cNvPr id="10249" name="Rectangle 9"/>
          <p:cNvSpPr>
            <a:spLocks noChangeArrowheads="1"/>
          </p:cNvSpPr>
          <p:nvPr/>
        </p:nvSpPr>
        <p:spPr bwMode="auto">
          <a:xfrm>
            <a:off x="1333500" y="3141663"/>
            <a:ext cx="1366838" cy="719137"/>
          </a:xfrm>
          <a:prstGeom prst="rect">
            <a:avLst/>
          </a:prstGeom>
          <a:solidFill>
            <a:srgbClr val="CCFFFF"/>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CCFFFF"/>
            </a:extrusionClr>
          </a:sp3d>
          <a:extLst>
            <a:ext uri="{AF507438-7753-43E0-B8FC-AC1667EBCBE1}">
              <a14:hiddenEffects xmlns:a14="http://schemas.microsoft.com/office/drawing/2010/main" xmlns="">
                <a:effectLst>
                  <a:outerShdw dist="107763" dir="2700000" algn="ctr" rotWithShape="0">
                    <a:schemeClr val="bg2">
                      <a:alpha val="50000"/>
                    </a:schemeClr>
                  </a:outerShdw>
                </a:effectLst>
              </a14:hiddenEffects>
            </a:ext>
          </a:extLst>
        </p:spPr>
        <p:txBody>
          <a:bodyPr wrap="none" anchor="ctr">
            <a:flatTx/>
          </a:bodyPr>
          <a:lstStyle/>
          <a:p>
            <a:pPr algn="ctr" fontAlgn="base">
              <a:spcBef>
                <a:spcPct val="0"/>
              </a:spcBef>
              <a:spcAft>
                <a:spcPct val="0"/>
              </a:spcAft>
            </a:pPr>
            <a:r>
              <a:rPr kumimoji="1" lang="en-US" altLang="zh-TW">
                <a:solidFill>
                  <a:srgbClr val="003366"/>
                </a:solidFill>
                <a:latin typeface="Comic Sans MS" pitchFamily="66" charset="0"/>
              </a:rPr>
              <a:t>Fuzzifier</a:t>
            </a:r>
          </a:p>
        </p:txBody>
      </p:sp>
      <p:sp>
        <p:nvSpPr>
          <p:cNvPr id="10250" name="AutoShape 10"/>
          <p:cNvSpPr>
            <a:spLocks noChangeArrowheads="1"/>
          </p:cNvSpPr>
          <p:nvPr/>
        </p:nvSpPr>
        <p:spPr bwMode="auto">
          <a:xfrm>
            <a:off x="2773363" y="3284538"/>
            <a:ext cx="504825" cy="431800"/>
          </a:xfrm>
          <a:prstGeom prst="rightArrow">
            <a:avLst>
              <a:gd name="adj1" fmla="val 50000"/>
              <a:gd name="adj2" fmla="val 29228"/>
            </a:avLst>
          </a:prstGeom>
          <a:solidFill>
            <a:srgbClr val="FF3300"/>
          </a:solidFill>
          <a:ln w="9525">
            <a:miter lim="800000"/>
            <a:headEnd/>
            <a:tailEnd/>
          </a:ln>
          <a:effectLst/>
          <a:scene3d>
            <a:camera prst="legacyObliqueTopRight"/>
            <a:lightRig rig="legacyFlat3" dir="b"/>
          </a:scene3d>
          <a:sp3d extrusionH="201600" prstMaterial="legacyMatte">
            <a:bevelT w="13500" h="13500" prst="angle"/>
            <a:bevelB w="13500" h="13500" prst="angle"/>
            <a:extrusionClr>
              <a:srgbClr val="FF3300"/>
            </a:extrusionClr>
          </a:sp3d>
          <a:extLst>
            <a:ext uri="{AF507438-7753-43E0-B8FC-AC1667EBCBE1}">
              <a14:hiddenEffects xmlns:a14="http://schemas.microsoft.com/office/drawing/2010/main" xmlns="">
                <a:effectLst>
                  <a:outerShdw dist="107763" dir="2700000" algn="ctr" rotWithShape="0">
                    <a:schemeClr val="bg2">
                      <a:alpha val="50000"/>
                    </a:schemeClr>
                  </a:outerShdw>
                </a:effectLst>
              </a14:hiddenEffects>
            </a:ext>
          </a:extLst>
        </p:spPr>
        <p:txBody>
          <a:bodyPr wrap="none" anchor="ctr">
            <a:flatTx/>
          </a:bodyPr>
          <a:lstStyle/>
          <a:p>
            <a:pPr fontAlgn="base">
              <a:spcBef>
                <a:spcPct val="0"/>
              </a:spcBef>
              <a:spcAft>
                <a:spcPct val="0"/>
              </a:spcAft>
            </a:pPr>
            <a:endParaRPr kumimoji="1" lang="en-US">
              <a:solidFill>
                <a:srgbClr val="003366"/>
              </a:solidFill>
              <a:latin typeface="Comic Sans MS" pitchFamily="66" charset="0"/>
            </a:endParaRPr>
          </a:p>
        </p:txBody>
      </p:sp>
      <p:sp>
        <p:nvSpPr>
          <p:cNvPr id="10251" name="Rectangle 11"/>
          <p:cNvSpPr>
            <a:spLocks noChangeArrowheads="1"/>
          </p:cNvSpPr>
          <p:nvPr/>
        </p:nvSpPr>
        <p:spPr bwMode="auto">
          <a:xfrm>
            <a:off x="3276600" y="3141663"/>
            <a:ext cx="1366838" cy="719137"/>
          </a:xfrm>
          <a:prstGeom prst="rect">
            <a:avLst/>
          </a:prstGeom>
          <a:solidFill>
            <a:srgbClr val="FFCC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CCCC"/>
            </a:extrusionClr>
          </a:sp3d>
          <a:extLst>
            <a:ext uri="{AF507438-7753-43E0-B8FC-AC1667EBCBE1}">
              <a14:hiddenEffects xmlns:a14="http://schemas.microsoft.com/office/drawing/2010/main" xmlns="">
                <a:effectLst>
                  <a:outerShdw dist="107763" dir="2700000" algn="ctr" rotWithShape="0">
                    <a:schemeClr val="bg2">
                      <a:alpha val="50000"/>
                    </a:schemeClr>
                  </a:outerShdw>
                </a:effectLst>
              </a14:hiddenEffects>
            </a:ext>
          </a:extLst>
        </p:spPr>
        <p:txBody>
          <a:bodyPr wrap="none" anchor="ctr">
            <a:flatTx/>
          </a:bodyPr>
          <a:lstStyle/>
          <a:p>
            <a:pPr algn="ctr" fontAlgn="base">
              <a:spcBef>
                <a:spcPct val="0"/>
              </a:spcBef>
              <a:spcAft>
                <a:spcPct val="0"/>
              </a:spcAft>
            </a:pPr>
            <a:r>
              <a:rPr kumimoji="1" lang="en-US" altLang="zh-TW">
                <a:solidFill>
                  <a:srgbClr val="003366"/>
                </a:solidFill>
                <a:latin typeface="Comic Sans MS" pitchFamily="66" charset="0"/>
              </a:rPr>
              <a:t>Inference</a:t>
            </a:r>
          </a:p>
          <a:p>
            <a:pPr algn="ctr" fontAlgn="base">
              <a:spcBef>
                <a:spcPct val="0"/>
              </a:spcBef>
              <a:spcAft>
                <a:spcPct val="0"/>
              </a:spcAft>
            </a:pPr>
            <a:r>
              <a:rPr kumimoji="1" lang="en-US" altLang="zh-TW">
                <a:solidFill>
                  <a:srgbClr val="003366"/>
                </a:solidFill>
                <a:latin typeface="Comic Sans MS" pitchFamily="66" charset="0"/>
              </a:rPr>
              <a:t>Engine</a:t>
            </a:r>
          </a:p>
        </p:txBody>
      </p:sp>
      <p:sp>
        <p:nvSpPr>
          <p:cNvPr id="10252" name="AutoShape 12"/>
          <p:cNvSpPr>
            <a:spLocks noChangeArrowheads="1"/>
          </p:cNvSpPr>
          <p:nvPr/>
        </p:nvSpPr>
        <p:spPr bwMode="auto">
          <a:xfrm>
            <a:off x="4716463" y="3284538"/>
            <a:ext cx="504825" cy="431800"/>
          </a:xfrm>
          <a:prstGeom prst="rightArrow">
            <a:avLst>
              <a:gd name="adj1" fmla="val 50000"/>
              <a:gd name="adj2" fmla="val 29228"/>
            </a:avLst>
          </a:prstGeom>
          <a:solidFill>
            <a:srgbClr val="FF3300"/>
          </a:solidFill>
          <a:ln w="9525">
            <a:miter lim="800000"/>
            <a:headEnd/>
            <a:tailEnd/>
          </a:ln>
          <a:effectLst/>
          <a:scene3d>
            <a:camera prst="legacyObliqueTopRight"/>
            <a:lightRig rig="legacyFlat3" dir="b"/>
          </a:scene3d>
          <a:sp3d extrusionH="201600" prstMaterial="legacyMatte">
            <a:bevelT w="13500" h="13500" prst="angle"/>
            <a:bevelB w="13500" h="13500" prst="angle"/>
            <a:extrusionClr>
              <a:srgbClr val="FF3300"/>
            </a:extrusionClr>
          </a:sp3d>
          <a:extLst>
            <a:ext uri="{AF507438-7753-43E0-B8FC-AC1667EBCBE1}">
              <a14:hiddenEffects xmlns:a14="http://schemas.microsoft.com/office/drawing/2010/main" xmlns="">
                <a:effectLst>
                  <a:outerShdw dist="107763" dir="2700000" algn="ctr" rotWithShape="0">
                    <a:schemeClr val="bg2">
                      <a:alpha val="50000"/>
                    </a:schemeClr>
                  </a:outerShdw>
                </a:effectLst>
              </a14:hiddenEffects>
            </a:ext>
          </a:extLst>
        </p:spPr>
        <p:txBody>
          <a:bodyPr wrap="none" anchor="ctr">
            <a:flatTx/>
          </a:bodyPr>
          <a:lstStyle/>
          <a:p>
            <a:pPr fontAlgn="base">
              <a:spcBef>
                <a:spcPct val="0"/>
              </a:spcBef>
              <a:spcAft>
                <a:spcPct val="0"/>
              </a:spcAft>
            </a:pPr>
            <a:endParaRPr kumimoji="1" lang="en-US">
              <a:solidFill>
                <a:srgbClr val="003366"/>
              </a:solidFill>
              <a:latin typeface="Comic Sans MS" pitchFamily="66" charset="0"/>
            </a:endParaRPr>
          </a:p>
        </p:txBody>
      </p:sp>
      <p:sp>
        <p:nvSpPr>
          <p:cNvPr id="10253" name="Rectangle 13"/>
          <p:cNvSpPr>
            <a:spLocks noChangeArrowheads="1"/>
          </p:cNvSpPr>
          <p:nvPr/>
        </p:nvSpPr>
        <p:spPr bwMode="auto">
          <a:xfrm>
            <a:off x="5221288" y="3141663"/>
            <a:ext cx="1366837" cy="719137"/>
          </a:xfrm>
          <a:prstGeom prst="rect">
            <a:avLst/>
          </a:prstGeom>
          <a:solidFill>
            <a:srgbClr val="99FF99"/>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99FF99"/>
            </a:extrusionClr>
          </a:sp3d>
          <a:extLst>
            <a:ext uri="{AF507438-7753-43E0-B8FC-AC1667EBCBE1}">
              <a14:hiddenEffects xmlns:a14="http://schemas.microsoft.com/office/drawing/2010/main" xmlns="">
                <a:effectLst>
                  <a:outerShdw dist="107763" dir="2700000" algn="ctr" rotWithShape="0">
                    <a:schemeClr val="bg2">
                      <a:alpha val="50000"/>
                    </a:schemeClr>
                  </a:outerShdw>
                </a:effectLst>
              </a14:hiddenEffects>
            </a:ext>
          </a:extLst>
        </p:spPr>
        <p:txBody>
          <a:bodyPr wrap="none" anchor="ctr">
            <a:flatTx/>
          </a:bodyPr>
          <a:lstStyle/>
          <a:p>
            <a:pPr algn="ctr" fontAlgn="base">
              <a:spcBef>
                <a:spcPct val="0"/>
              </a:spcBef>
              <a:spcAft>
                <a:spcPct val="0"/>
              </a:spcAft>
            </a:pPr>
            <a:r>
              <a:rPr kumimoji="1" lang="en-US" altLang="zh-TW">
                <a:solidFill>
                  <a:srgbClr val="003366"/>
                </a:solidFill>
                <a:latin typeface="Comic Sans MS" pitchFamily="66" charset="0"/>
              </a:rPr>
              <a:t>Defuzzifier</a:t>
            </a:r>
          </a:p>
        </p:txBody>
      </p:sp>
      <p:sp>
        <p:nvSpPr>
          <p:cNvPr id="10254" name="AutoShape 14"/>
          <p:cNvSpPr>
            <a:spLocks noChangeArrowheads="1"/>
          </p:cNvSpPr>
          <p:nvPr/>
        </p:nvSpPr>
        <p:spPr bwMode="auto">
          <a:xfrm>
            <a:off x="6659563" y="3284538"/>
            <a:ext cx="504825" cy="431800"/>
          </a:xfrm>
          <a:prstGeom prst="rightArrow">
            <a:avLst>
              <a:gd name="adj1" fmla="val 50000"/>
              <a:gd name="adj2" fmla="val 29228"/>
            </a:avLst>
          </a:prstGeom>
          <a:solidFill>
            <a:srgbClr val="FF3300"/>
          </a:solidFill>
          <a:ln w="9525">
            <a:miter lim="800000"/>
            <a:headEnd/>
            <a:tailEnd/>
          </a:ln>
          <a:effectLst/>
          <a:scene3d>
            <a:camera prst="legacyObliqueTopRight"/>
            <a:lightRig rig="legacyFlat3" dir="b"/>
          </a:scene3d>
          <a:sp3d extrusionH="201600" prstMaterial="legacyMatte">
            <a:bevelT w="13500" h="13500" prst="angle"/>
            <a:bevelB w="13500" h="13500" prst="angle"/>
            <a:extrusionClr>
              <a:srgbClr val="FF3300"/>
            </a:extrusionClr>
          </a:sp3d>
          <a:extLst>
            <a:ext uri="{AF507438-7753-43E0-B8FC-AC1667EBCBE1}">
              <a14:hiddenEffects xmlns:a14="http://schemas.microsoft.com/office/drawing/2010/main" xmlns="">
                <a:effectLst>
                  <a:outerShdw dist="107763" dir="2700000" algn="ctr" rotWithShape="0">
                    <a:schemeClr val="bg2">
                      <a:alpha val="50000"/>
                    </a:schemeClr>
                  </a:outerShdw>
                </a:effectLst>
              </a14:hiddenEffects>
            </a:ext>
          </a:extLst>
        </p:spPr>
        <p:txBody>
          <a:bodyPr wrap="none" anchor="ctr">
            <a:flatTx/>
          </a:bodyPr>
          <a:lstStyle/>
          <a:p>
            <a:pPr algn="ctr" fontAlgn="base">
              <a:spcBef>
                <a:spcPct val="0"/>
              </a:spcBef>
              <a:spcAft>
                <a:spcPct val="0"/>
              </a:spcAft>
            </a:pPr>
            <a:endParaRPr kumimoji="1" lang="en-US" sz="1400" b="1">
              <a:solidFill>
                <a:srgbClr val="FFFFFF"/>
              </a:solidFill>
              <a:latin typeface="Comic Sans MS" pitchFamily="66" charset="0"/>
            </a:endParaRPr>
          </a:p>
        </p:txBody>
      </p:sp>
      <p:grpSp>
        <p:nvGrpSpPr>
          <p:cNvPr id="4" name="Group 15"/>
          <p:cNvGrpSpPr>
            <a:grpSpLocks/>
          </p:cNvGrpSpPr>
          <p:nvPr/>
        </p:nvGrpSpPr>
        <p:grpSpPr bwMode="auto">
          <a:xfrm>
            <a:off x="7164388" y="3141663"/>
            <a:ext cx="1800225" cy="719137"/>
            <a:chOff x="4513" y="1979"/>
            <a:chExt cx="1134" cy="453"/>
          </a:xfrm>
        </p:grpSpPr>
        <p:sp>
          <p:nvSpPr>
            <p:cNvPr id="10256" name="AutoShape 16"/>
            <p:cNvSpPr>
              <a:spLocks noChangeArrowheads="1"/>
            </p:cNvSpPr>
            <p:nvPr/>
          </p:nvSpPr>
          <p:spPr bwMode="auto">
            <a:xfrm flipV="1">
              <a:off x="4513" y="1979"/>
              <a:ext cx="545" cy="453"/>
            </a:xfrm>
            <a:prstGeom prst="flowChartMagneticTape">
              <a:avLst/>
            </a:prstGeom>
            <a:solidFill>
              <a:srgbClr val="FFFF66"/>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FF66"/>
              </a:extrusionClr>
            </a:sp3d>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flatTx/>
            </a:bodyPr>
            <a:lstStyle/>
            <a:p>
              <a:pPr algn="ctr" fontAlgn="base">
                <a:spcBef>
                  <a:spcPct val="0"/>
                </a:spcBef>
                <a:spcAft>
                  <a:spcPct val="0"/>
                </a:spcAft>
              </a:pPr>
              <a:r>
                <a:rPr kumimoji="1" lang="en-US" altLang="zh-TW">
                  <a:solidFill>
                    <a:srgbClr val="003366"/>
                  </a:solidFill>
                  <a:latin typeface="Comic Sans MS" pitchFamily="66" charset="0"/>
                </a:rPr>
                <a:t>Plant</a:t>
              </a:r>
            </a:p>
          </p:txBody>
        </p:sp>
        <p:sp>
          <p:nvSpPr>
            <p:cNvPr id="10257" name="AutoShape 17"/>
            <p:cNvSpPr>
              <a:spLocks noChangeArrowheads="1"/>
            </p:cNvSpPr>
            <p:nvPr/>
          </p:nvSpPr>
          <p:spPr bwMode="auto">
            <a:xfrm>
              <a:off x="5058" y="2069"/>
              <a:ext cx="589" cy="272"/>
            </a:xfrm>
            <a:prstGeom prst="rightArrow">
              <a:avLst>
                <a:gd name="adj1" fmla="val 50000"/>
                <a:gd name="adj2" fmla="val 54136"/>
              </a:avLst>
            </a:prstGeom>
            <a:solidFill>
              <a:srgbClr val="FF3300"/>
            </a:solidFill>
            <a:ln w="9525">
              <a:miter lim="800000"/>
              <a:headEnd/>
              <a:tailEnd/>
            </a:ln>
            <a:effectLst/>
            <a:scene3d>
              <a:camera prst="legacyObliqueTopRight"/>
              <a:lightRig rig="legacyFlat3" dir="b"/>
            </a:scene3d>
            <a:sp3d extrusionH="201600" prstMaterial="legacyMatte">
              <a:bevelT w="13500" h="13500" prst="angle"/>
              <a:bevelB w="13500" h="13500" prst="angle"/>
              <a:extrusionClr>
                <a:srgbClr val="FF3300"/>
              </a:extrusionClr>
            </a:sp3d>
            <a:extLst>
              <a:ext uri="{AF507438-7753-43E0-B8FC-AC1667EBCBE1}">
                <a14:hiddenEffects xmlns:a14="http://schemas.microsoft.com/office/drawing/2010/main" xmlns="">
                  <a:effectLst>
                    <a:outerShdw dist="107763" dir="2700000" algn="ctr" rotWithShape="0">
                      <a:schemeClr val="bg2">
                        <a:alpha val="50000"/>
                      </a:schemeClr>
                    </a:outerShdw>
                  </a:effectLst>
                </a14:hiddenEffects>
              </a:ext>
            </a:extLst>
          </p:spPr>
          <p:txBody>
            <a:bodyPr wrap="none" anchor="ctr">
              <a:flatTx/>
            </a:bodyPr>
            <a:lstStyle/>
            <a:p>
              <a:pPr algn="ctr" fontAlgn="base">
                <a:spcBef>
                  <a:spcPct val="0"/>
                </a:spcBef>
                <a:spcAft>
                  <a:spcPct val="0"/>
                </a:spcAft>
              </a:pPr>
              <a:r>
                <a:rPr kumimoji="1" lang="en-US" altLang="zh-TW" sz="1600" b="1">
                  <a:solidFill>
                    <a:srgbClr val="FFFFFF"/>
                  </a:solidFill>
                  <a:latin typeface="Comic Sans MS" pitchFamily="66" charset="0"/>
                </a:rPr>
                <a:t>Output</a:t>
              </a:r>
            </a:p>
          </p:txBody>
        </p:sp>
        <p:sp>
          <p:nvSpPr>
            <p:cNvPr id="10258" name="Rectangle 18"/>
            <p:cNvSpPr>
              <a:spLocks noChangeArrowheads="1"/>
            </p:cNvSpPr>
            <p:nvPr/>
          </p:nvSpPr>
          <p:spPr bwMode="auto">
            <a:xfrm>
              <a:off x="5148" y="2115"/>
              <a:ext cx="272" cy="1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en-US">
                <a:solidFill>
                  <a:srgbClr val="003366"/>
                </a:solidFill>
                <a:latin typeface="Comic Sans MS" pitchFamily="66" charset="0"/>
              </a:endParaRPr>
            </a:p>
          </p:txBody>
        </p:sp>
      </p:grpSp>
      <p:cxnSp>
        <p:nvCxnSpPr>
          <p:cNvPr id="10259" name="AutoShape 19"/>
          <p:cNvCxnSpPr>
            <a:cxnSpLocks noChangeShapeType="1"/>
          </p:cNvCxnSpPr>
          <p:nvPr/>
        </p:nvCxnSpPr>
        <p:spPr bwMode="auto">
          <a:xfrm rot="16200000" flipH="1" flipV="1">
            <a:off x="4787107" y="-97631"/>
            <a:ext cx="144462" cy="7054850"/>
          </a:xfrm>
          <a:prstGeom prst="bentConnector4">
            <a:avLst>
              <a:gd name="adj1" fmla="val -610991"/>
              <a:gd name="adj2" fmla="val 112486"/>
            </a:avLst>
          </a:prstGeom>
          <a:noFill/>
          <a:ln w="76200">
            <a:solidFill>
              <a:srgbClr val="CC3300"/>
            </a:solidFill>
            <a:prstDash val="sysDot"/>
            <a:miter lim="800000"/>
            <a:headEnd/>
            <a:tailEnd type="triangle" w="med" len="med"/>
          </a:ln>
          <a:effectLst/>
          <a:scene3d>
            <a:camera prst="legacyObliqueTopRight"/>
            <a:lightRig rig="legacyFlat3" dir="b"/>
          </a:scene3d>
          <a:sp3d extrusionH="201600" prstMaterial="legacyMatte">
            <a:bevelT w="13500" h="13500" prst="angle"/>
            <a:bevelB w="13500" h="13500" prst="angle"/>
            <a:extrusionClr>
              <a:srgbClr val="CC3300"/>
            </a:extrusionClr>
          </a:sp3d>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0260" name="Text Box 20"/>
          <p:cNvSpPr txBox="1">
            <a:spLocks noChangeArrowheads="1"/>
          </p:cNvSpPr>
          <p:nvPr/>
        </p:nvSpPr>
        <p:spPr bwMode="auto">
          <a:xfrm>
            <a:off x="554038" y="2997200"/>
            <a:ext cx="984565"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TW" dirty="0">
                <a:latin typeface="Comic Sans MS" pitchFamily="66" charset="0"/>
              </a:rPr>
              <a:t>Input</a:t>
            </a:r>
          </a:p>
        </p:txBody>
      </p:sp>
      <p:sp>
        <p:nvSpPr>
          <p:cNvPr id="3" name="Slide Number Placeholder 2"/>
          <p:cNvSpPr>
            <a:spLocks noGrp="1"/>
          </p:cNvSpPr>
          <p:nvPr>
            <p:ph type="sldNum" sz="quarter" idx="12"/>
          </p:nvPr>
        </p:nvSpPr>
        <p:spPr/>
        <p:txBody>
          <a:bodyPr/>
          <a:lstStyle/>
          <a:p>
            <a:fld id="{B6F15528-21DE-4FAA-801E-634DDDAF4B2B}" type="slidenum">
              <a:rPr lang="en-US" smtClean="0"/>
              <a:pPr/>
              <a:t>29</a:t>
            </a:fld>
            <a:endParaRPr lang="en-US"/>
          </a:p>
        </p:txBody>
      </p:sp>
    </p:spTree>
    <p:extLst>
      <p:ext uri="{BB962C8B-B14F-4D97-AF65-F5344CB8AC3E}">
        <p14:creationId xmlns:p14="http://schemas.microsoft.com/office/powerpoint/2010/main" xmlns="" val="5471316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grpId="0" nodeType="withEffect">
                                  <p:stCondLst>
                                    <p:cond delay="0"/>
                                  </p:stCondLst>
                                  <p:childTnLst>
                                    <p:set>
                                      <p:cBhvr>
                                        <p:cTn id="6" dur="1" fill="hold">
                                          <p:stCondLst>
                                            <p:cond delay="0"/>
                                          </p:stCondLst>
                                        </p:cTn>
                                        <p:tgtEl>
                                          <p:spTgt spid="10242"/>
                                        </p:tgtEl>
                                        <p:attrNameLst>
                                          <p:attrName>style.visibility</p:attrName>
                                        </p:attrNameLst>
                                      </p:cBhvr>
                                      <p:to>
                                        <p:strVal val="visible"/>
                                      </p:to>
                                    </p:set>
                                    <p:anim from="(-#ppt_w/2)" to="(#ppt_x)" calcmode="lin" valueType="num">
                                      <p:cBhvr>
                                        <p:cTn id="7" dur="600" fill="hold">
                                          <p:stCondLst>
                                            <p:cond delay="0"/>
                                          </p:stCondLst>
                                        </p:cTn>
                                        <p:tgtEl>
                                          <p:spTgt spid="10242"/>
                                        </p:tgtEl>
                                        <p:attrNameLst>
                                          <p:attrName>ppt_x</p:attrName>
                                        </p:attrNameLst>
                                      </p:cBhvr>
                                    </p:anim>
                                    <p:anim from="0" to="-1.0" calcmode="lin" valueType="num">
                                      <p:cBhvr>
                                        <p:cTn id="8" dur="200" decel="50000" autoRev="1" fill="hold">
                                          <p:stCondLst>
                                            <p:cond delay="600"/>
                                          </p:stCondLst>
                                        </p:cTn>
                                        <p:tgtEl>
                                          <p:spTgt spid="10242"/>
                                        </p:tgtEl>
                                        <p:attrNameLst>
                                          <p:attrName>xshear</p:attrName>
                                        </p:attrNameLst>
                                      </p:cBhvr>
                                    </p:anim>
                                    <p:animScale>
                                      <p:cBhvr>
                                        <p:cTn id="9" dur="200" decel="100000" autoRev="1" fill="hold">
                                          <p:stCondLst>
                                            <p:cond delay="600"/>
                                          </p:stCondLst>
                                        </p:cTn>
                                        <p:tgtEl>
                                          <p:spTgt spid="10242"/>
                                        </p:tgtEl>
                                      </p:cBhvr>
                                      <p:from x="100000" y="100000"/>
                                      <p:to x="80000" y="100000"/>
                                    </p:animScale>
                                    <p:anim by="(#ppt_h/3+#ppt_w*0.1)" calcmode="lin" valueType="num">
                                      <p:cBhvr additive="sum">
                                        <p:cTn id="10" dur="200" decel="100000" autoRev="1" fill="hold">
                                          <p:stCondLst>
                                            <p:cond delay="600"/>
                                          </p:stCondLst>
                                        </p:cTn>
                                        <p:tgtEl>
                                          <p:spTgt spid="10242"/>
                                        </p:tgtEl>
                                        <p:attrNameLst>
                                          <p:attrName>ppt_x</p:attrName>
                                        </p:attrNameLst>
                                      </p:cBhvr>
                                    </p:anim>
                                  </p:childTnLst>
                                </p:cTn>
                              </p:par>
                            </p:childTnLst>
                          </p:cTn>
                        </p:par>
                        <p:par>
                          <p:cTn id="11" fill="hold" nodeType="afterGroup">
                            <p:stCondLst>
                              <p:cond delay="1000"/>
                            </p:stCondLst>
                            <p:childTnLst>
                              <p:par>
                                <p:cTn id="12" presetID="22" presetClass="entr" presetSubtype="8" fill="hold" nodeType="afterEffect">
                                  <p:stCondLst>
                                    <p:cond delay="200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nodeType="afterGroup">
                            <p:stCondLst>
                              <p:cond delay="3500"/>
                            </p:stCondLst>
                            <p:childTnLst>
                              <p:par>
                                <p:cTn id="16" presetID="22" presetClass="entr" presetSubtype="2" fill="hold" nodeType="afterEffect">
                                  <p:stCondLst>
                                    <p:cond delay="1000"/>
                                  </p:stCondLst>
                                  <p:childTnLst>
                                    <p:set>
                                      <p:cBhvr>
                                        <p:cTn id="17" dur="1" fill="hold">
                                          <p:stCondLst>
                                            <p:cond delay="0"/>
                                          </p:stCondLst>
                                        </p:cTn>
                                        <p:tgtEl>
                                          <p:spTgt spid="10259"/>
                                        </p:tgtEl>
                                        <p:attrNameLst>
                                          <p:attrName>style.visibility</p:attrName>
                                        </p:attrNameLst>
                                      </p:cBhvr>
                                      <p:to>
                                        <p:strVal val="visible"/>
                                      </p:to>
                                    </p:set>
                                    <p:animEffect transition="in" filter="wipe(right)">
                                      <p:cBhvr>
                                        <p:cTn id="18" dur="500"/>
                                        <p:tgtEl>
                                          <p:spTgt spid="10259"/>
                                        </p:tgtEl>
                                      </p:cBhvr>
                                    </p:animEffect>
                                  </p:childTnLst>
                                </p:cTn>
                              </p:par>
                            </p:childTnLst>
                          </p:cTn>
                        </p:par>
                        <p:par>
                          <p:cTn id="19" fill="hold" nodeType="afterGroup">
                            <p:stCondLst>
                              <p:cond delay="5000"/>
                            </p:stCondLst>
                            <p:childTnLst>
                              <p:par>
                                <p:cTn id="20" presetID="12" presetClass="entr" presetSubtype="8" fill="hold" grpId="0" nodeType="afterEffect">
                                  <p:stCondLst>
                                    <p:cond delay="1000"/>
                                  </p:stCondLst>
                                  <p:childTnLst>
                                    <p:set>
                                      <p:cBhvr>
                                        <p:cTn id="21" dur="1" fill="hold">
                                          <p:stCondLst>
                                            <p:cond delay="0"/>
                                          </p:stCondLst>
                                        </p:cTn>
                                        <p:tgtEl>
                                          <p:spTgt spid="10260"/>
                                        </p:tgtEl>
                                        <p:attrNameLst>
                                          <p:attrName>style.visibility</p:attrName>
                                        </p:attrNameLst>
                                      </p:cBhvr>
                                      <p:to>
                                        <p:strVal val="visible"/>
                                      </p:to>
                                    </p:set>
                                    <p:animEffect transition="in" filter="slide(fromLeft)">
                                      <p:cBhvr>
                                        <p:cTn id="22" dur="500"/>
                                        <p:tgtEl>
                                          <p:spTgt spid="10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6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0" y="0"/>
            <a:ext cx="9144000" cy="1143000"/>
          </a:xfrm>
          <a:solidFill>
            <a:schemeClr val="accent1"/>
          </a:solidFill>
        </p:spPr>
        <p:txBody>
          <a:bodyPr/>
          <a:lstStyle/>
          <a:p>
            <a:pPr eaLnBrk="1" hangingPunct="1">
              <a:defRPr/>
            </a:pPr>
            <a:r>
              <a:rPr lang="en-US" sz="3200" dirty="0" smtClean="0">
                <a:solidFill>
                  <a:srgbClr val="FF0066"/>
                </a:solidFill>
              </a:rPr>
              <a:t>DEVELOPMENT OF FUZZY TECHNOLOGY</a:t>
            </a:r>
          </a:p>
        </p:txBody>
      </p:sp>
      <p:sp>
        <p:nvSpPr>
          <p:cNvPr id="8195" name="Rectangle 3"/>
          <p:cNvSpPr>
            <a:spLocks noGrp="1" noChangeArrowheads="1"/>
          </p:cNvSpPr>
          <p:nvPr>
            <p:ph type="body" idx="1"/>
          </p:nvPr>
        </p:nvSpPr>
        <p:spPr>
          <a:xfrm>
            <a:off x="0" y="1295400"/>
            <a:ext cx="9144000" cy="5562600"/>
          </a:xfrm>
          <a:solidFill>
            <a:schemeClr val="bg1"/>
          </a:solidFill>
        </p:spPr>
        <p:txBody>
          <a:bodyPr/>
          <a:lstStyle/>
          <a:p>
            <a:pPr eaLnBrk="1" hangingPunct="1"/>
            <a:r>
              <a:rPr lang="en-US" dirty="0" smtClean="0">
                <a:solidFill>
                  <a:srgbClr val="FF00FF"/>
                </a:solidFill>
              </a:rPr>
              <a:t>1965:</a:t>
            </a:r>
            <a:r>
              <a:rPr lang="en-US" dirty="0" smtClean="0">
                <a:solidFill>
                  <a:schemeClr val="accent2"/>
                </a:solidFill>
              </a:rPr>
              <a:t> </a:t>
            </a:r>
            <a:r>
              <a:rPr lang="en-US" dirty="0" smtClean="0">
                <a:solidFill>
                  <a:schemeClr val="hlink"/>
                </a:solidFill>
              </a:rPr>
              <a:t>Invention of fuzzy sets by Prof. </a:t>
            </a:r>
            <a:r>
              <a:rPr lang="en-US" dirty="0" err="1" smtClean="0">
                <a:solidFill>
                  <a:schemeClr val="hlink"/>
                </a:solidFill>
              </a:rPr>
              <a:t>Zadeh</a:t>
            </a:r>
            <a:r>
              <a:rPr lang="en-US" dirty="0" smtClean="0">
                <a:solidFill>
                  <a:schemeClr val="hlink"/>
                </a:solidFill>
              </a:rPr>
              <a:t>.</a:t>
            </a:r>
          </a:p>
          <a:p>
            <a:pPr eaLnBrk="1" hangingPunct="1"/>
            <a:r>
              <a:rPr lang="en-US" dirty="0" smtClean="0">
                <a:solidFill>
                  <a:srgbClr val="FF00FF"/>
                </a:solidFill>
              </a:rPr>
              <a:t>1972</a:t>
            </a:r>
            <a:r>
              <a:rPr lang="en-US" dirty="0" smtClean="0">
                <a:solidFill>
                  <a:schemeClr val="accent2"/>
                </a:solidFill>
              </a:rPr>
              <a:t>: </a:t>
            </a:r>
            <a:r>
              <a:rPr lang="en-US" dirty="0" smtClean="0">
                <a:solidFill>
                  <a:schemeClr val="hlink"/>
                </a:solidFill>
              </a:rPr>
              <a:t>Implementation of fuzzy industrial control by Mamdani.</a:t>
            </a:r>
          </a:p>
          <a:p>
            <a:pPr eaLnBrk="1" hangingPunct="1"/>
            <a:r>
              <a:rPr lang="en-US" dirty="0" smtClean="0">
                <a:solidFill>
                  <a:srgbClr val="FF00FF"/>
                </a:solidFill>
              </a:rPr>
              <a:t>1980</a:t>
            </a:r>
            <a:r>
              <a:rPr lang="en-US" dirty="0" smtClean="0">
                <a:solidFill>
                  <a:schemeClr val="accent2"/>
                </a:solidFill>
              </a:rPr>
              <a:t>:</a:t>
            </a:r>
            <a:r>
              <a:rPr lang="en-US" dirty="0" smtClean="0"/>
              <a:t> </a:t>
            </a:r>
            <a:r>
              <a:rPr lang="en-US" dirty="0" smtClean="0">
                <a:solidFill>
                  <a:schemeClr val="hlink"/>
                </a:solidFill>
              </a:rPr>
              <a:t>Commercial fuzzy KBS marked by Smith</a:t>
            </a:r>
          </a:p>
          <a:p>
            <a:pPr eaLnBrk="1" hangingPunct="1"/>
            <a:r>
              <a:rPr lang="en-US" dirty="0" smtClean="0">
                <a:solidFill>
                  <a:srgbClr val="FF00FF"/>
                </a:solidFill>
              </a:rPr>
              <a:t>1982</a:t>
            </a:r>
            <a:r>
              <a:rPr lang="en-US" dirty="0" smtClean="0">
                <a:solidFill>
                  <a:schemeClr val="accent2"/>
                </a:solidFill>
              </a:rPr>
              <a:t>: </a:t>
            </a:r>
            <a:r>
              <a:rPr lang="en-US" dirty="0" smtClean="0">
                <a:solidFill>
                  <a:schemeClr val="hlink"/>
                </a:solidFill>
              </a:rPr>
              <a:t>Fuzzy RDBMS developed by </a:t>
            </a:r>
            <a:r>
              <a:rPr lang="en-US" dirty="0" err="1" smtClean="0">
                <a:solidFill>
                  <a:schemeClr val="hlink"/>
                </a:solidFill>
              </a:rPr>
              <a:t>Buckels</a:t>
            </a:r>
            <a:r>
              <a:rPr lang="en-US" dirty="0" smtClean="0">
                <a:solidFill>
                  <a:schemeClr val="hlink"/>
                </a:solidFill>
              </a:rPr>
              <a:t> and </a:t>
            </a:r>
            <a:r>
              <a:rPr lang="en-US" dirty="0" err="1" smtClean="0">
                <a:solidFill>
                  <a:schemeClr val="hlink"/>
                </a:solidFill>
              </a:rPr>
              <a:t>Petry</a:t>
            </a:r>
            <a:r>
              <a:rPr lang="en-US" dirty="0" smtClean="0">
                <a:solidFill>
                  <a:schemeClr val="hlink"/>
                </a:solidFill>
              </a:rPr>
              <a:t>.</a:t>
            </a:r>
          </a:p>
          <a:p>
            <a:pPr eaLnBrk="1" hangingPunct="1"/>
            <a:r>
              <a:rPr lang="en-US" dirty="0" smtClean="0">
                <a:solidFill>
                  <a:srgbClr val="FF00FF"/>
                </a:solidFill>
              </a:rPr>
              <a:t>1985:</a:t>
            </a:r>
            <a:r>
              <a:rPr lang="en-US" dirty="0" smtClean="0">
                <a:solidFill>
                  <a:schemeClr val="accent2"/>
                </a:solidFill>
              </a:rPr>
              <a:t> </a:t>
            </a:r>
            <a:r>
              <a:rPr lang="en-US" dirty="0" smtClean="0">
                <a:solidFill>
                  <a:schemeClr val="hlink"/>
                </a:solidFill>
              </a:rPr>
              <a:t>Implementation of fuzzy KBS on chip by </a:t>
            </a:r>
            <a:r>
              <a:rPr lang="en-US" dirty="0" err="1" smtClean="0">
                <a:solidFill>
                  <a:schemeClr val="hlink"/>
                </a:solidFill>
              </a:rPr>
              <a:t>Togai</a:t>
            </a:r>
            <a:r>
              <a:rPr lang="en-US" dirty="0" smtClean="0">
                <a:solidFill>
                  <a:schemeClr val="hlink"/>
                </a:solidFill>
              </a:rPr>
              <a:t>.</a:t>
            </a:r>
          </a:p>
          <a:p>
            <a:pPr eaLnBrk="1" hangingPunct="1"/>
            <a:r>
              <a:rPr lang="en-US" dirty="0" smtClean="0">
                <a:solidFill>
                  <a:srgbClr val="FF00FF"/>
                </a:solidFill>
              </a:rPr>
              <a:t>1987:</a:t>
            </a:r>
            <a:r>
              <a:rPr lang="en-US" dirty="0" smtClean="0">
                <a:solidFill>
                  <a:schemeClr val="hlink"/>
                </a:solidFill>
              </a:rPr>
              <a:t> </a:t>
            </a:r>
            <a:r>
              <a:rPr lang="en-US" dirty="0" err="1" smtClean="0">
                <a:solidFill>
                  <a:schemeClr val="hlink"/>
                </a:solidFill>
              </a:rPr>
              <a:t>Sandai</a:t>
            </a:r>
            <a:r>
              <a:rPr lang="en-US" dirty="0" smtClean="0">
                <a:solidFill>
                  <a:schemeClr val="hlink"/>
                </a:solidFill>
              </a:rPr>
              <a:t> subway system based on fuzzy control.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kern="0" dirty="0">
                <a:solidFill>
                  <a:srgbClr val="FF0000"/>
                </a:solidFill>
                <a:effectLst>
                  <a:outerShdw blurRad="38100" dist="38100" dir="2700000" algn="tl">
                    <a:srgbClr val="000000"/>
                  </a:outerShdw>
                </a:effectLst>
                <a:latin typeface="Times New Roman"/>
              </a:rPr>
              <a:t>Fuzzy Logic Control</a:t>
            </a:r>
            <a:endParaRPr lang="en-US" sz="5400" dirty="0"/>
          </a:p>
        </p:txBody>
      </p:sp>
      <p:sp>
        <p:nvSpPr>
          <p:cNvPr id="3" name="Content Placeholder 2"/>
          <p:cNvSpPr>
            <a:spLocks noGrp="1"/>
          </p:cNvSpPr>
          <p:nvPr>
            <p:ph idx="1"/>
          </p:nvPr>
        </p:nvSpPr>
        <p:spPr/>
        <p:txBody>
          <a:bodyPr/>
          <a:lstStyle/>
          <a:p>
            <a:pPr lvl="0" algn="just" fontAlgn="base">
              <a:spcBef>
                <a:spcPts val="500"/>
              </a:spcBef>
              <a:spcAft>
                <a:spcPts val="500"/>
              </a:spcAft>
              <a:buFontTx/>
              <a:buChar char="•"/>
            </a:pPr>
            <a:r>
              <a:rPr lang="en-US" sz="2800" b="1" kern="0" dirty="0">
                <a:solidFill>
                  <a:srgbClr val="FFFF00"/>
                </a:solidFill>
                <a:latin typeface="Times New Roman"/>
              </a:rPr>
              <a:t>Fuzzy controller design</a:t>
            </a:r>
            <a:r>
              <a:rPr lang="en-US" sz="2800" kern="0" dirty="0">
                <a:solidFill>
                  <a:srgbClr val="FFFF00"/>
                </a:solidFill>
                <a:latin typeface="Times New Roman"/>
              </a:rPr>
              <a:t> consist of turning </a:t>
            </a:r>
            <a:r>
              <a:rPr lang="en-US" sz="2800" b="1" kern="0" dirty="0">
                <a:solidFill>
                  <a:srgbClr val="FFFF00"/>
                </a:solidFill>
                <a:latin typeface="Times New Roman"/>
              </a:rPr>
              <a:t>intuitions</a:t>
            </a:r>
            <a:r>
              <a:rPr lang="en-US" sz="2800" kern="0" dirty="0">
                <a:solidFill>
                  <a:srgbClr val="FFFF00"/>
                </a:solidFill>
                <a:latin typeface="Times New Roman"/>
              </a:rPr>
              <a:t>, and  any </a:t>
            </a:r>
            <a:r>
              <a:rPr lang="en-US" sz="2800" b="1" kern="0" dirty="0">
                <a:solidFill>
                  <a:srgbClr val="FFFF00"/>
                </a:solidFill>
                <a:latin typeface="Times New Roman"/>
              </a:rPr>
              <a:t>other information</a:t>
            </a:r>
            <a:r>
              <a:rPr lang="en-US" sz="2800" kern="0" dirty="0">
                <a:solidFill>
                  <a:srgbClr val="FFFF00"/>
                </a:solidFill>
                <a:latin typeface="Times New Roman"/>
              </a:rPr>
              <a:t> about how to control a system, into  set of rules. </a:t>
            </a:r>
          </a:p>
          <a:p>
            <a:pPr lvl="0" algn="just" fontAlgn="base">
              <a:spcBef>
                <a:spcPts val="500"/>
              </a:spcBef>
              <a:spcAft>
                <a:spcPts val="500"/>
              </a:spcAft>
              <a:buFontTx/>
              <a:buChar char="•"/>
            </a:pPr>
            <a:r>
              <a:rPr lang="en-US" sz="2800" kern="0" dirty="0">
                <a:solidFill>
                  <a:srgbClr val="FFFF00"/>
                </a:solidFill>
                <a:latin typeface="Times New Roman"/>
              </a:rPr>
              <a:t>These rules can then be applied to the system. </a:t>
            </a:r>
          </a:p>
          <a:p>
            <a:pPr lvl="0" algn="just" fontAlgn="base">
              <a:spcBef>
                <a:spcPts val="500"/>
              </a:spcBef>
              <a:spcAft>
                <a:spcPts val="500"/>
              </a:spcAft>
              <a:buFontTx/>
              <a:buChar char="•"/>
            </a:pPr>
            <a:r>
              <a:rPr lang="en-US" sz="2800" kern="0" dirty="0">
                <a:solidFill>
                  <a:srgbClr val="FFFF00"/>
                </a:solidFill>
                <a:latin typeface="Times New Roman"/>
              </a:rPr>
              <a:t>If the rules </a:t>
            </a:r>
            <a:r>
              <a:rPr lang="en-US" sz="2800" b="1" kern="0" dirty="0">
                <a:solidFill>
                  <a:srgbClr val="FFFF00"/>
                </a:solidFill>
                <a:latin typeface="Times New Roman"/>
              </a:rPr>
              <a:t>adequately control the system</a:t>
            </a:r>
            <a:r>
              <a:rPr lang="en-US" sz="2800" kern="0" dirty="0">
                <a:solidFill>
                  <a:srgbClr val="FFFF00"/>
                </a:solidFill>
                <a:latin typeface="Times New Roman"/>
              </a:rPr>
              <a:t>, the design work is  done.</a:t>
            </a:r>
          </a:p>
          <a:p>
            <a:pPr lvl="0" algn="just" fontAlgn="base">
              <a:spcBef>
                <a:spcPts val="500"/>
              </a:spcBef>
              <a:spcAft>
                <a:spcPts val="500"/>
              </a:spcAft>
              <a:buFontTx/>
              <a:buChar char="•"/>
            </a:pPr>
            <a:r>
              <a:rPr lang="en-US" sz="2800" kern="0" dirty="0">
                <a:solidFill>
                  <a:srgbClr val="FFFF00"/>
                </a:solidFill>
                <a:latin typeface="Times New Roman"/>
              </a:rPr>
              <a:t> If the rules are inadequate, </a:t>
            </a:r>
            <a:r>
              <a:rPr lang="en-US" sz="2800" b="1" kern="0" dirty="0">
                <a:solidFill>
                  <a:srgbClr val="FFFF00"/>
                </a:solidFill>
                <a:latin typeface="Times New Roman"/>
              </a:rPr>
              <a:t>the way they fail</a:t>
            </a:r>
            <a:r>
              <a:rPr lang="en-US" sz="2800" kern="0" dirty="0">
                <a:solidFill>
                  <a:srgbClr val="FFFF00"/>
                </a:solidFill>
                <a:latin typeface="Times New Roman"/>
              </a:rPr>
              <a:t> </a:t>
            </a:r>
            <a:r>
              <a:rPr lang="en-US" sz="2800" u="sng" kern="0" dirty="0">
                <a:solidFill>
                  <a:srgbClr val="FFFF00"/>
                </a:solidFill>
                <a:latin typeface="Times New Roman"/>
              </a:rPr>
              <a:t>provides  information</a:t>
            </a:r>
            <a:r>
              <a:rPr lang="en-US" sz="2800" kern="0" dirty="0">
                <a:solidFill>
                  <a:srgbClr val="FFFF00"/>
                </a:solidFill>
                <a:latin typeface="Times New Roman"/>
              </a:rPr>
              <a:t> to change the rules.</a:t>
            </a:r>
          </a:p>
          <a:p>
            <a:pPr marL="0" indent="0">
              <a:buNone/>
            </a:pP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30</a:t>
            </a:fld>
            <a:endParaRPr lang="en-US"/>
          </a:p>
        </p:txBody>
      </p:sp>
    </p:spTree>
    <p:extLst>
      <p:ext uri="{BB962C8B-B14F-4D97-AF65-F5344CB8AC3E}">
        <p14:creationId xmlns:p14="http://schemas.microsoft.com/office/powerpoint/2010/main" xmlns="" val="341433255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75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750"/>
                            </p:stCondLst>
                            <p:childTnLst>
                              <p:par>
                                <p:cTn id="17" presetID="42" presetClass="entr" presetSubtype="0" fill="hold" nodeType="afterEffect">
                                  <p:stCondLst>
                                    <p:cond delay="75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4500"/>
                            </p:stCondLst>
                            <p:childTnLst>
                              <p:par>
                                <p:cTn id="23" presetID="42" presetClass="entr" presetSubtype="0" fill="hold" nodeType="afterEffect">
                                  <p:stCondLst>
                                    <p:cond delay="100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ChangeArrowheads="1"/>
          </p:cNvSpPr>
          <p:nvPr>
            <p:ph type="title"/>
          </p:nvPr>
        </p:nvSpPr>
        <p:spPr>
          <a:xfrm>
            <a:off x="304800" y="304800"/>
            <a:ext cx="8077200" cy="990600"/>
          </a:xfrm>
        </p:spPr>
        <p:txBody>
          <a:bodyPr/>
          <a:lstStyle/>
          <a:p>
            <a:r>
              <a:rPr lang="en-GB" dirty="0">
                <a:solidFill>
                  <a:srgbClr val="FF0000"/>
                </a:solidFill>
              </a:rPr>
              <a:t>Components of Fuzzy </a:t>
            </a:r>
            <a:r>
              <a:rPr lang="en-GB" dirty="0" smtClean="0">
                <a:solidFill>
                  <a:srgbClr val="FF0000"/>
                </a:solidFill>
              </a:rPr>
              <a:t>system</a:t>
            </a:r>
            <a:endParaRPr lang="en-GB" dirty="0">
              <a:solidFill>
                <a:srgbClr val="FF0000"/>
              </a:solidFill>
            </a:endParaRPr>
          </a:p>
        </p:txBody>
      </p:sp>
      <p:sp>
        <p:nvSpPr>
          <p:cNvPr id="320515" name="Rectangle 3"/>
          <p:cNvSpPr>
            <a:spLocks noGrp="1" noChangeArrowheads="1"/>
          </p:cNvSpPr>
          <p:nvPr>
            <p:ph idx="1"/>
          </p:nvPr>
        </p:nvSpPr>
        <p:spPr>
          <a:xfrm>
            <a:off x="685800" y="1524000"/>
            <a:ext cx="8153400" cy="4800600"/>
          </a:xfrm>
        </p:spPr>
        <p:txBody>
          <a:bodyPr/>
          <a:lstStyle/>
          <a:p>
            <a:pPr algn="just"/>
            <a:r>
              <a:rPr lang="en-GB" sz="2800" dirty="0">
                <a:latin typeface="Times New Roman" pitchFamily="18" charset="0"/>
                <a:cs typeface="Times New Roman" pitchFamily="18" charset="0"/>
              </a:rPr>
              <a:t>The components of a conventional expert system and a fuzzy system are the same. </a:t>
            </a:r>
          </a:p>
          <a:p>
            <a:pPr algn="just"/>
            <a:r>
              <a:rPr lang="en-GB" sz="2800" dirty="0">
                <a:latin typeface="Times New Roman" pitchFamily="18" charset="0"/>
                <a:cs typeface="Times New Roman" pitchFamily="18" charset="0"/>
              </a:rPr>
              <a:t>Fuzzy systems </a:t>
            </a:r>
            <a:r>
              <a:rPr lang="en-GB" sz="2800" i="1" dirty="0">
                <a:latin typeface="Times New Roman" pitchFamily="18" charset="0"/>
                <a:cs typeface="Times New Roman" pitchFamily="18" charset="0"/>
              </a:rPr>
              <a:t>though</a:t>
            </a:r>
            <a:r>
              <a:rPr lang="en-GB" sz="2800" dirty="0">
                <a:latin typeface="Times New Roman" pitchFamily="18" charset="0"/>
                <a:cs typeface="Times New Roman" pitchFamily="18" charset="0"/>
              </a:rPr>
              <a:t> contain </a:t>
            </a:r>
            <a:r>
              <a:rPr lang="en-GB" sz="2800" dirty="0">
                <a:effectLst>
                  <a:outerShdw blurRad="38100" dist="38100" dir="2700000" algn="tl">
                    <a:srgbClr val="C0C0C0"/>
                  </a:outerShdw>
                </a:effectLst>
                <a:latin typeface="Times New Roman" pitchFamily="18" charset="0"/>
                <a:cs typeface="Times New Roman" pitchFamily="18" charset="0"/>
              </a:rPr>
              <a:t>`</a:t>
            </a:r>
            <a:r>
              <a:rPr lang="en-GB" sz="2800" dirty="0" err="1">
                <a:solidFill>
                  <a:srgbClr val="FF0000"/>
                </a:solidFill>
                <a:effectLst>
                  <a:outerShdw blurRad="38100" dist="38100" dir="2700000" algn="tl">
                    <a:srgbClr val="C0C0C0"/>
                  </a:outerShdw>
                </a:effectLst>
                <a:latin typeface="Times New Roman" pitchFamily="18" charset="0"/>
                <a:cs typeface="Times New Roman" pitchFamily="18" charset="0"/>
              </a:rPr>
              <a:t>fuzzifiers</a:t>
            </a:r>
            <a:r>
              <a:rPr lang="en-GB" sz="2800" dirty="0">
                <a:solidFill>
                  <a:srgbClr val="FF0000"/>
                </a:solidFill>
                <a:effectLst>
                  <a:outerShdw blurRad="38100" dist="38100" dir="2700000" algn="tl">
                    <a:srgbClr val="C0C0C0"/>
                  </a:outerShdw>
                </a:effectLst>
                <a:latin typeface="Times New Roman" pitchFamily="18" charset="0"/>
                <a:cs typeface="Times New Roman" pitchFamily="18" charset="0"/>
              </a:rPr>
              <a:t>’.</a:t>
            </a:r>
            <a:endParaRPr lang="en-GB" sz="2800" dirty="0">
              <a:solidFill>
                <a:srgbClr val="FF0000"/>
              </a:solidFill>
              <a:latin typeface="Times New Roman" pitchFamily="18" charset="0"/>
              <a:cs typeface="Times New Roman" pitchFamily="18" charset="0"/>
            </a:endParaRPr>
          </a:p>
          <a:p>
            <a:pPr lvl="1" algn="just"/>
            <a:r>
              <a:rPr lang="en-GB" dirty="0" err="1">
                <a:latin typeface="Times New Roman" pitchFamily="18" charset="0"/>
                <a:cs typeface="Times New Roman" pitchFamily="18" charset="0"/>
              </a:rPr>
              <a:t>Fuzzifiers</a:t>
            </a:r>
            <a:r>
              <a:rPr lang="en-GB" dirty="0">
                <a:latin typeface="Times New Roman" pitchFamily="18" charset="0"/>
                <a:cs typeface="Times New Roman" pitchFamily="18" charset="0"/>
              </a:rPr>
              <a:t> convert crisp numbers into fuzzy numbers,</a:t>
            </a:r>
          </a:p>
          <a:p>
            <a:pPr algn="just"/>
            <a:r>
              <a:rPr lang="en-GB" sz="2800" dirty="0">
                <a:latin typeface="Times New Roman" pitchFamily="18" charset="0"/>
                <a:cs typeface="Times New Roman" pitchFamily="18" charset="0"/>
              </a:rPr>
              <a:t>Fuzzy systems contain </a:t>
            </a:r>
            <a:r>
              <a:rPr lang="en-GB" sz="2800" dirty="0">
                <a:solidFill>
                  <a:srgbClr val="FF0000"/>
                </a:solidFill>
                <a:effectLst>
                  <a:outerShdw blurRad="38100" dist="38100" dir="2700000" algn="tl">
                    <a:srgbClr val="C0C0C0"/>
                  </a:outerShdw>
                </a:effectLst>
                <a:latin typeface="Times New Roman" pitchFamily="18" charset="0"/>
                <a:cs typeface="Times New Roman" pitchFamily="18" charset="0"/>
              </a:rPr>
              <a:t>`</a:t>
            </a:r>
            <a:r>
              <a:rPr lang="en-GB" sz="2800" dirty="0" err="1">
                <a:solidFill>
                  <a:srgbClr val="FF0000"/>
                </a:solidFill>
                <a:effectLst>
                  <a:outerShdw blurRad="38100" dist="38100" dir="2700000" algn="tl">
                    <a:srgbClr val="C0C0C0"/>
                  </a:outerShdw>
                </a:effectLst>
                <a:latin typeface="Times New Roman" pitchFamily="18" charset="0"/>
                <a:cs typeface="Times New Roman" pitchFamily="18" charset="0"/>
              </a:rPr>
              <a:t>defuzzifiers</a:t>
            </a:r>
            <a:r>
              <a:rPr lang="en-GB" sz="2800" dirty="0">
                <a:effectLst>
                  <a:outerShdw blurRad="38100" dist="38100" dir="2700000" algn="tl">
                    <a:srgbClr val="C0C0C0"/>
                  </a:outerShdw>
                </a:effectLst>
                <a:latin typeface="Times New Roman" pitchFamily="18" charset="0"/>
                <a:cs typeface="Times New Roman" pitchFamily="18" charset="0"/>
              </a:rPr>
              <a:t>',</a:t>
            </a:r>
            <a:r>
              <a:rPr lang="en-GB" sz="2800" dirty="0">
                <a:latin typeface="Times New Roman" pitchFamily="18" charset="0"/>
                <a:cs typeface="Times New Roman" pitchFamily="18" charset="0"/>
              </a:rPr>
              <a:t> </a:t>
            </a:r>
          </a:p>
          <a:p>
            <a:pPr lvl="1" algn="just"/>
            <a:r>
              <a:rPr lang="en-GB" dirty="0" err="1">
                <a:latin typeface="Times New Roman" pitchFamily="18" charset="0"/>
                <a:cs typeface="Times New Roman" pitchFamily="18" charset="0"/>
              </a:rPr>
              <a:t>Defuzzifiers</a:t>
            </a:r>
            <a:r>
              <a:rPr lang="en-GB" dirty="0">
                <a:latin typeface="Times New Roman" pitchFamily="18" charset="0"/>
                <a:cs typeface="Times New Roman" pitchFamily="18" charset="0"/>
              </a:rPr>
              <a:t> convert fuzzy numbers into </a:t>
            </a:r>
            <a:r>
              <a:rPr lang="en-GB" dirty="0">
                <a:solidFill>
                  <a:srgbClr val="FF0000"/>
                </a:solidFill>
                <a:latin typeface="Times New Roman" pitchFamily="18" charset="0"/>
                <a:cs typeface="Times New Roman" pitchFamily="18" charset="0"/>
              </a:rPr>
              <a:t>crisp numbers.</a:t>
            </a:r>
          </a:p>
          <a:p>
            <a:endParaRPr lang="en-GB" dirty="0">
              <a:solidFill>
                <a:schemeClr val="bg2"/>
              </a:solidFill>
            </a:endParaRPr>
          </a:p>
        </p:txBody>
      </p:sp>
      <p:sp>
        <p:nvSpPr>
          <p:cNvPr id="3" name="Slide Number Placeholder 2"/>
          <p:cNvSpPr>
            <a:spLocks noGrp="1"/>
          </p:cNvSpPr>
          <p:nvPr>
            <p:ph type="sldNum" sz="quarter" idx="12"/>
          </p:nvPr>
        </p:nvSpPr>
        <p:spPr/>
        <p:txBody>
          <a:bodyPr/>
          <a:lstStyle/>
          <a:p>
            <a:fld id="{9394F70A-4C72-438C-9F74-F3AD7A651D0B}" type="slidenum">
              <a:rPr lang="en-US" smtClean="0">
                <a:solidFill>
                  <a:srgbClr val="000000"/>
                </a:solidFill>
              </a:rPr>
              <a:pPr/>
              <a:t>31</a:t>
            </a:fld>
            <a:endParaRPr lang="en-US">
              <a:solidFill>
                <a:srgbClr val="000000"/>
              </a:solidFill>
            </a:endParaRPr>
          </a:p>
        </p:txBody>
      </p:sp>
    </p:spTree>
    <p:extLst>
      <p:ext uri="{BB962C8B-B14F-4D97-AF65-F5344CB8AC3E}">
        <p14:creationId xmlns:p14="http://schemas.microsoft.com/office/powerpoint/2010/main" xmlns="" val="2921106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20515">
                                            <p:txEl>
                                              <p:pRg st="0" end="0"/>
                                            </p:txEl>
                                          </p:spTgt>
                                        </p:tgtEl>
                                        <p:attrNameLst>
                                          <p:attrName>style.visibility</p:attrName>
                                        </p:attrNameLst>
                                      </p:cBhvr>
                                      <p:to>
                                        <p:strVal val="visible"/>
                                      </p:to>
                                    </p:set>
                                    <p:animEffect transition="in" filter="fade">
                                      <p:cBhvr>
                                        <p:cTn id="7" dur="1000"/>
                                        <p:tgtEl>
                                          <p:spTgt spid="320515">
                                            <p:txEl>
                                              <p:pRg st="0" end="0"/>
                                            </p:txEl>
                                          </p:spTgt>
                                        </p:tgtEl>
                                      </p:cBhvr>
                                    </p:animEffect>
                                    <p:anim calcmode="lin" valueType="num">
                                      <p:cBhvr>
                                        <p:cTn id="8" dur="1000" fill="hold"/>
                                        <p:tgtEl>
                                          <p:spTgt spid="3205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2051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20515">
                                            <p:txEl>
                                              <p:pRg st="1" end="1"/>
                                            </p:txEl>
                                          </p:spTgt>
                                        </p:tgtEl>
                                        <p:attrNameLst>
                                          <p:attrName>style.visibility</p:attrName>
                                        </p:attrNameLst>
                                      </p:cBhvr>
                                      <p:to>
                                        <p:strVal val="visible"/>
                                      </p:to>
                                    </p:set>
                                    <p:animEffect transition="in" filter="fade">
                                      <p:cBhvr>
                                        <p:cTn id="12" dur="1000"/>
                                        <p:tgtEl>
                                          <p:spTgt spid="320515">
                                            <p:txEl>
                                              <p:pRg st="1" end="1"/>
                                            </p:txEl>
                                          </p:spTgt>
                                        </p:tgtEl>
                                      </p:cBhvr>
                                    </p:animEffect>
                                    <p:anim calcmode="lin" valueType="num">
                                      <p:cBhvr>
                                        <p:cTn id="13" dur="1000" fill="hold"/>
                                        <p:tgtEl>
                                          <p:spTgt spid="32051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2051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20515">
                                            <p:txEl>
                                              <p:pRg st="2" end="2"/>
                                            </p:txEl>
                                          </p:spTgt>
                                        </p:tgtEl>
                                        <p:attrNameLst>
                                          <p:attrName>style.visibility</p:attrName>
                                        </p:attrNameLst>
                                      </p:cBhvr>
                                      <p:to>
                                        <p:strVal val="visible"/>
                                      </p:to>
                                    </p:set>
                                    <p:animEffect transition="in" filter="fade">
                                      <p:cBhvr>
                                        <p:cTn id="17" dur="1000"/>
                                        <p:tgtEl>
                                          <p:spTgt spid="320515">
                                            <p:txEl>
                                              <p:pRg st="2" end="2"/>
                                            </p:txEl>
                                          </p:spTgt>
                                        </p:tgtEl>
                                      </p:cBhvr>
                                    </p:animEffect>
                                    <p:anim calcmode="lin" valueType="num">
                                      <p:cBhvr>
                                        <p:cTn id="18" dur="1000" fill="hold"/>
                                        <p:tgtEl>
                                          <p:spTgt spid="32051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20515">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20515">
                                            <p:txEl>
                                              <p:pRg st="3" end="3"/>
                                            </p:txEl>
                                          </p:spTgt>
                                        </p:tgtEl>
                                        <p:attrNameLst>
                                          <p:attrName>style.visibility</p:attrName>
                                        </p:attrNameLst>
                                      </p:cBhvr>
                                      <p:to>
                                        <p:strVal val="visible"/>
                                      </p:to>
                                    </p:set>
                                    <p:animEffect transition="in" filter="fade">
                                      <p:cBhvr>
                                        <p:cTn id="22" dur="1000"/>
                                        <p:tgtEl>
                                          <p:spTgt spid="320515">
                                            <p:txEl>
                                              <p:pRg st="3" end="3"/>
                                            </p:txEl>
                                          </p:spTgt>
                                        </p:tgtEl>
                                      </p:cBhvr>
                                    </p:animEffect>
                                    <p:anim calcmode="lin" valueType="num">
                                      <p:cBhvr>
                                        <p:cTn id="23" dur="1000" fill="hold"/>
                                        <p:tgtEl>
                                          <p:spTgt spid="320515">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20515">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20515">
                                            <p:txEl>
                                              <p:pRg st="4" end="4"/>
                                            </p:txEl>
                                          </p:spTgt>
                                        </p:tgtEl>
                                        <p:attrNameLst>
                                          <p:attrName>style.visibility</p:attrName>
                                        </p:attrNameLst>
                                      </p:cBhvr>
                                      <p:to>
                                        <p:strVal val="visible"/>
                                      </p:to>
                                    </p:set>
                                    <p:animEffect transition="in" filter="fade">
                                      <p:cBhvr>
                                        <p:cTn id="27" dur="1000"/>
                                        <p:tgtEl>
                                          <p:spTgt spid="320515">
                                            <p:txEl>
                                              <p:pRg st="4" end="4"/>
                                            </p:txEl>
                                          </p:spTgt>
                                        </p:tgtEl>
                                      </p:cBhvr>
                                    </p:animEffect>
                                    <p:anim calcmode="lin" valueType="num">
                                      <p:cBhvr>
                                        <p:cTn id="28" dur="1000" fill="hold"/>
                                        <p:tgtEl>
                                          <p:spTgt spid="320515">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2051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a:xfrm>
            <a:off x="740229" y="10886"/>
            <a:ext cx="7772400" cy="944789"/>
          </a:xfrm>
        </p:spPr>
        <p:txBody>
          <a:bodyPr/>
          <a:lstStyle/>
          <a:p>
            <a:r>
              <a:rPr lang="en-GB" dirty="0">
                <a:solidFill>
                  <a:srgbClr val="FF0000"/>
                </a:solidFill>
              </a:rPr>
              <a:t>Conventional </a:t>
            </a:r>
            <a:r>
              <a:rPr lang="en-GB" dirty="0" err="1">
                <a:solidFill>
                  <a:srgbClr val="FF0000"/>
                </a:solidFill>
              </a:rPr>
              <a:t>vs</a:t>
            </a:r>
            <a:r>
              <a:rPr lang="en-GB" dirty="0">
                <a:solidFill>
                  <a:srgbClr val="FF0000"/>
                </a:solidFill>
              </a:rPr>
              <a:t> Fuzzy system</a:t>
            </a:r>
          </a:p>
        </p:txBody>
      </p:sp>
      <p:pic>
        <p:nvPicPr>
          <p:cNvPr id="321539"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863522"/>
            <a:ext cx="9144000" cy="6098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71957A91-E4AE-4D00-9202-947EBFBB8818}" type="slidenum">
              <a:rPr lang="en-US" smtClean="0">
                <a:solidFill>
                  <a:srgbClr val="000000"/>
                </a:solidFill>
              </a:rPr>
              <a:pPr/>
              <a:t>32</a:t>
            </a:fld>
            <a:endParaRPr lang="en-US">
              <a:solidFill>
                <a:srgbClr val="000000"/>
              </a:solidFill>
            </a:endParaRPr>
          </a:p>
        </p:txBody>
      </p:sp>
    </p:spTree>
    <p:extLst>
      <p:ext uri="{BB962C8B-B14F-4D97-AF65-F5344CB8AC3E}">
        <p14:creationId xmlns:p14="http://schemas.microsoft.com/office/powerpoint/2010/main" xmlns="" val="227470802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500"/>
                                  </p:stCondLst>
                                  <p:childTnLst>
                                    <p:set>
                                      <p:cBhvr>
                                        <p:cTn id="6" dur="1" fill="hold">
                                          <p:stCondLst>
                                            <p:cond delay="0"/>
                                          </p:stCondLst>
                                        </p:cTn>
                                        <p:tgtEl>
                                          <p:spTgt spid="321539"/>
                                        </p:tgtEl>
                                        <p:attrNameLst>
                                          <p:attrName>style.visibility</p:attrName>
                                        </p:attrNameLst>
                                      </p:cBhvr>
                                      <p:to>
                                        <p:strVal val="visible"/>
                                      </p:to>
                                    </p:set>
                                    <p:animEffect transition="in" filter="fade">
                                      <p:cBhvr>
                                        <p:cTn id="7" dur="1000"/>
                                        <p:tgtEl>
                                          <p:spTgt spid="321539"/>
                                        </p:tgtEl>
                                      </p:cBhvr>
                                    </p:animEffect>
                                    <p:anim calcmode="lin" valueType="num">
                                      <p:cBhvr>
                                        <p:cTn id="8" dur="1000" fill="hold"/>
                                        <p:tgtEl>
                                          <p:spTgt spid="321539"/>
                                        </p:tgtEl>
                                        <p:attrNameLst>
                                          <p:attrName>ppt_x</p:attrName>
                                        </p:attrNameLst>
                                      </p:cBhvr>
                                      <p:tavLst>
                                        <p:tav tm="0">
                                          <p:val>
                                            <p:strVal val="#ppt_x"/>
                                          </p:val>
                                        </p:tav>
                                        <p:tav tm="100000">
                                          <p:val>
                                            <p:strVal val="#ppt_x"/>
                                          </p:val>
                                        </p:tav>
                                      </p:tavLst>
                                    </p:anim>
                                    <p:anim calcmode="lin" valueType="num">
                                      <p:cBhvr>
                                        <p:cTn id="9" dur="1000" fill="hold"/>
                                        <p:tgtEl>
                                          <p:spTgt spid="3215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Fuzzy Control System</a:t>
            </a:r>
            <a:endParaRPr lang="en-US" dirty="0">
              <a:solidFill>
                <a:srgbClr val="FF0000"/>
              </a:solidFill>
            </a:endParaRPr>
          </a:p>
        </p:txBody>
      </p:sp>
      <p:sp>
        <p:nvSpPr>
          <p:cNvPr id="3" name="Content Placeholder 2"/>
          <p:cNvSpPr>
            <a:spLocks noGrp="1"/>
          </p:cNvSpPr>
          <p:nvPr>
            <p:ph idx="1"/>
          </p:nvPr>
        </p:nvSpPr>
        <p:spPr>
          <a:xfrm>
            <a:off x="0" y="1066800"/>
            <a:ext cx="9144000" cy="5791200"/>
          </a:xfrm>
        </p:spPr>
        <p:txBody>
          <a:bodyPr/>
          <a:lstStyle/>
          <a:p>
            <a:pPr marL="0" indent="0" algn="just">
              <a:buFont typeface="Wingdings" pitchFamily="2" charset="2"/>
              <a:buChar char="v"/>
            </a:pPr>
            <a:r>
              <a:rPr lang="en-US" sz="4000" dirty="0" smtClean="0">
                <a:solidFill>
                  <a:srgbClr val="FF33CC"/>
                </a:solidFill>
                <a:latin typeface="TimesNewRoman"/>
              </a:rPr>
              <a:t>Steps involved in the creation of a rule based fuzzy system</a:t>
            </a:r>
            <a:r>
              <a:rPr lang="en-US" sz="3600" dirty="0" smtClean="0">
                <a:solidFill>
                  <a:srgbClr val="FF33CC"/>
                </a:solidFill>
                <a:latin typeface="TimesNewRoman"/>
              </a:rPr>
              <a:t>:</a:t>
            </a:r>
            <a:endParaRPr lang="en-US" dirty="0" smtClean="0">
              <a:solidFill>
                <a:srgbClr val="FF33CC"/>
              </a:solidFill>
              <a:latin typeface="TimesNewRoman"/>
            </a:endParaRPr>
          </a:p>
          <a:p>
            <a:pPr marL="0" indent="0" algn="just">
              <a:spcBef>
                <a:spcPts val="0"/>
              </a:spcBef>
              <a:buNone/>
            </a:pPr>
            <a:r>
              <a:rPr lang="en-US" dirty="0" smtClean="0">
                <a:latin typeface="TimesNewRoman"/>
              </a:rPr>
              <a:t>1</a:t>
            </a:r>
            <a:r>
              <a:rPr lang="en-US" sz="3600" dirty="0" smtClean="0">
                <a:latin typeface="TimesNewRoman"/>
              </a:rPr>
              <a:t>. </a:t>
            </a:r>
            <a:r>
              <a:rPr lang="en-US" sz="4000" dirty="0" smtClean="0">
                <a:solidFill>
                  <a:srgbClr val="FFFF00"/>
                </a:solidFill>
                <a:latin typeface="TimesNewRoman"/>
              </a:rPr>
              <a:t>Identify the inputs and their ranges and name them.</a:t>
            </a:r>
          </a:p>
          <a:p>
            <a:pPr marL="0" indent="0" algn="just">
              <a:spcBef>
                <a:spcPts val="0"/>
              </a:spcBef>
              <a:buNone/>
            </a:pPr>
            <a:r>
              <a:rPr lang="en-US" sz="4000" dirty="0" smtClean="0">
                <a:solidFill>
                  <a:srgbClr val="FFFF00"/>
                </a:solidFill>
                <a:latin typeface="TimesNewRoman"/>
              </a:rPr>
              <a:t>2. Identify the outputs and their ranges and name them.</a:t>
            </a:r>
          </a:p>
          <a:p>
            <a:pPr marL="0" indent="0" algn="just">
              <a:spcBef>
                <a:spcPts val="0"/>
              </a:spcBef>
              <a:buNone/>
            </a:pPr>
            <a:r>
              <a:rPr lang="en-US" sz="4000" dirty="0" smtClean="0">
                <a:solidFill>
                  <a:srgbClr val="FFFF00"/>
                </a:solidFill>
                <a:latin typeface="TimesNewRoman"/>
              </a:rPr>
              <a:t>3. Create fuzzy membership function for each input and output.</a:t>
            </a:r>
          </a:p>
          <a:p>
            <a:pPr marL="0" indent="0" algn="just">
              <a:spcBef>
                <a:spcPts val="0"/>
              </a:spcBef>
              <a:buNone/>
            </a:pPr>
            <a:r>
              <a:rPr lang="en-US" sz="4000" dirty="0" smtClean="0">
                <a:solidFill>
                  <a:srgbClr val="FFFF00"/>
                </a:solidFill>
                <a:latin typeface="TimesNewRoman"/>
              </a:rPr>
              <a:t>4. Construct the rule base that the system will operate under</a:t>
            </a:r>
          </a:p>
          <a:p>
            <a:pPr marL="0" indent="0" algn="just">
              <a:spcBef>
                <a:spcPts val="0"/>
              </a:spcBef>
              <a:buNone/>
            </a:pPr>
            <a:r>
              <a:rPr lang="en-US" sz="4000" dirty="0" smtClean="0">
                <a:solidFill>
                  <a:srgbClr val="FFFF00"/>
                </a:solidFill>
                <a:latin typeface="TimesNewRoman"/>
              </a:rPr>
              <a:t>5. Decide how the action will be executed by assigning strengths to the rules</a:t>
            </a:r>
          </a:p>
          <a:p>
            <a:pPr marL="0" indent="0" algn="just">
              <a:spcBef>
                <a:spcPts val="0"/>
              </a:spcBef>
              <a:buNone/>
            </a:pPr>
            <a:r>
              <a:rPr lang="en-US" sz="4000" dirty="0" smtClean="0">
                <a:solidFill>
                  <a:srgbClr val="FFFF00"/>
                </a:solidFill>
                <a:latin typeface="TimesNewRoman"/>
              </a:rPr>
              <a:t>6. Combine the rules </a:t>
            </a:r>
          </a:p>
          <a:p>
            <a:pPr marL="0" indent="0" algn="just">
              <a:spcBef>
                <a:spcPts val="0"/>
              </a:spcBef>
              <a:buNone/>
            </a:pPr>
            <a:r>
              <a:rPr lang="en-US" sz="4000" dirty="0" smtClean="0">
                <a:solidFill>
                  <a:srgbClr val="FFFF00"/>
                </a:solidFill>
                <a:latin typeface="TimesNewRoman"/>
              </a:rPr>
              <a:t>7. </a:t>
            </a:r>
            <a:r>
              <a:rPr lang="en-US" sz="4000" dirty="0" err="1" smtClean="0">
                <a:solidFill>
                  <a:srgbClr val="FFFF00"/>
                </a:solidFill>
                <a:latin typeface="TimesNewRoman"/>
              </a:rPr>
              <a:t>Defuzzify</a:t>
            </a:r>
            <a:r>
              <a:rPr lang="en-US" sz="4000" dirty="0" smtClean="0">
                <a:solidFill>
                  <a:srgbClr val="FFFF00"/>
                </a:solidFill>
                <a:latin typeface="TimesNewRoman"/>
              </a:rPr>
              <a:t> the output</a:t>
            </a:r>
            <a:endParaRPr lang="en-US" altLang="zh-TW" sz="4000" dirty="0" smtClean="0">
              <a:solidFill>
                <a:srgbClr val="FFFF00"/>
              </a:solidFill>
              <a:latin typeface="Comic Sans MS" pitchFamily="66" charset="0"/>
            </a:endParaRPr>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lstStyle/>
          <a:p>
            <a:r>
              <a:rPr lang="en-US" dirty="0" smtClean="0">
                <a:solidFill>
                  <a:srgbClr val="FF0000"/>
                </a:solidFill>
              </a:rPr>
              <a:t>FUZZY LOGIC CONTROL</a:t>
            </a:r>
            <a:endParaRPr lang="en-US" dirty="0">
              <a:solidFill>
                <a:srgbClr val="FF0000"/>
              </a:solidFill>
            </a:endParaRPr>
          </a:p>
        </p:txBody>
      </p:sp>
      <p:sp>
        <p:nvSpPr>
          <p:cNvPr id="4" name="Rectangle 3"/>
          <p:cNvSpPr/>
          <p:nvPr/>
        </p:nvSpPr>
        <p:spPr>
          <a:xfrm>
            <a:off x="0" y="1600200"/>
            <a:ext cx="8839200" cy="4154984"/>
          </a:xfrm>
          <a:prstGeom prst="rect">
            <a:avLst/>
          </a:prstGeom>
        </p:spPr>
        <p:txBody>
          <a:bodyPr wrap="square">
            <a:spAutoFit/>
          </a:bodyPr>
          <a:lstStyle/>
          <a:p>
            <a:pPr algn="ctr"/>
            <a:r>
              <a:rPr lang="en-US" sz="6600" dirty="0" smtClean="0">
                <a:solidFill>
                  <a:srgbClr val="FFFF00"/>
                </a:solidFill>
                <a:latin typeface="TTE1904C90t00"/>
              </a:rPr>
              <a:t>TYPE OF FUZZY CONTROLLERS</a:t>
            </a:r>
            <a:endParaRPr lang="en-US" sz="6600" dirty="0" smtClean="0">
              <a:solidFill>
                <a:srgbClr val="FF0000"/>
              </a:solidFill>
              <a:latin typeface="TTE1904C90t00"/>
            </a:endParaRPr>
          </a:p>
          <a:p>
            <a:pPr marL="457200" indent="-457200">
              <a:buFont typeface="Arial" pitchFamily="34" charset="0"/>
              <a:buChar char="•"/>
            </a:pPr>
            <a:r>
              <a:rPr lang="en-US" sz="6600" dirty="0" smtClean="0">
                <a:solidFill>
                  <a:srgbClr val="FF00FF"/>
                </a:solidFill>
                <a:latin typeface="TTE1904C90t00"/>
              </a:rPr>
              <a:t>Mamdani</a:t>
            </a:r>
          </a:p>
          <a:p>
            <a:pPr marL="457200" lvl="0" indent="-457200">
              <a:buFont typeface="Arial" pitchFamily="34" charset="0"/>
              <a:buChar char="•"/>
            </a:pPr>
            <a:r>
              <a:rPr lang="en-US" sz="6600" dirty="0">
                <a:solidFill>
                  <a:srgbClr val="FF00FF"/>
                </a:solidFill>
                <a:latin typeface="TTE1904C90t00"/>
              </a:rPr>
              <a:t>TSK (Takagi Sugeno Kang</a:t>
            </a:r>
            <a:r>
              <a:rPr lang="en-US" sz="6600" dirty="0" smtClean="0">
                <a:solidFill>
                  <a:srgbClr val="FF00FF"/>
                </a:solidFill>
                <a:latin typeface="TTE1904C90t00"/>
              </a:rPr>
              <a:t>)</a:t>
            </a:r>
            <a:endParaRPr lang="en-US" sz="6600" dirty="0">
              <a:solidFill>
                <a:srgbClr val="FF00FF"/>
              </a:solidFill>
              <a:latin typeface="TTE1904C90t00"/>
            </a:endParaRPr>
          </a:p>
          <a:p>
            <a:pPr marL="457200" indent="-457200">
              <a:buFont typeface="Arial" pitchFamily="34" charset="0"/>
              <a:buChar char="•"/>
            </a:pPr>
            <a:r>
              <a:rPr lang="en-US" sz="6600" dirty="0" smtClean="0">
                <a:solidFill>
                  <a:srgbClr val="FF00FF"/>
                </a:solidFill>
                <a:latin typeface="TTE1904C90t00"/>
              </a:rPr>
              <a:t>Tsukamoto</a:t>
            </a:r>
            <a:endParaRPr lang="en-US" sz="6600" dirty="0">
              <a:solidFill>
                <a:srgbClr val="FF00FF"/>
              </a:solidFill>
              <a:latin typeface="TTE1904C90t00"/>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34</a:t>
            </a:fld>
            <a:endParaRPr lang="en-US"/>
          </a:p>
        </p:txBody>
      </p:sp>
    </p:spTree>
    <p:extLst>
      <p:ext uri="{BB962C8B-B14F-4D97-AF65-F5344CB8AC3E}">
        <p14:creationId xmlns:p14="http://schemas.microsoft.com/office/powerpoint/2010/main" xmlns="" val="123482543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nodeType="afterEffect">
                                  <p:stCondLst>
                                    <p:cond delay="1000"/>
                                  </p:stCondLst>
                                  <p:childTnLst>
                                    <p:set>
                                      <p:cBhvr>
                                        <p:cTn id="17" dur="1" fill="hold">
                                          <p:stCondLst>
                                            <p:cond delay="0"/>
                                          </p:stCondLst>
                                        </p:cTn>
                                        <p:tgtEl>
                                          <p:spTgt spid="4">
                                            <p:txEl>
                                              <p:pRg st="2" end="2"/>
                                            </p:txEl>
                                          </p:spTgt>
                                        </p:tgtEl>
                                        <p:attrNameLst>
                                          <p:attrName>style.visibility</p:attrName>
                                        </p:attrNameLst>
                                      </p:cBhvr>
                                      <p:to>
                                        <p:strVal val="visible"/>
                                      </p:to>
                                    </p:set>
                                    <p:anim calcmode="lin" valueType="num">
                                      <p:cBhvr additive="base">
                                        <p:cTn id="18"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nodeType="afterEffect">
                                  <p:stCondLst>
                                    <p:cond delay="1000"/>
                                  </p:stCondLst>
                                  <p:childTnLst>
                                    <p:set>
                                      <p:cBhvr>
                                        <p:cTn id="22" dur="1" fill="hold">
                                          <p:stCondLst>
                                            <p:cond delay="0"/>
                                          </p:stCondLst>
                                        </p:cTn>
                                        <p:tgtEl>
                                          <p:spTgt spid="4">
                                            <p:txEl>
                                              <p:pRg st="3" end="3"/>
                                            </p:txEl>
                                          </p:spTgt>
                                        </p:tgtEl>
                                        <p:attrNameLst>
                                          <p:attrName>style.visibility</p:attrName>
                                        </p:attrNameLst>
                                      </p:cBhvr>
                                      <p:to>
                                        <p:strVal val="visible"/>
                                      </p:to>
                                    </p:set>
                                    <p:anim calcmode="lin" valueType="num">
                                      <p:cBhvr additive="base">
                                        <p:cTn id="2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6" name="Rectangle 6"/>
          <p:cNvSpPr>
            <a:spLocks noChangeArrowheads="1"/>
          </p:cNvSpPr>
          <p:nvPr/>
        </p:nvSpPr>
        <p:spPr bwMode="auto">
          <a:xfrm>
            <a:off x="228600" y="361950"/>
            <a:ext cx="8610600" cy="723900"/>
          </a:xfrm>
          <a:prstGeom prst="rect">
            <a:avLst/>
          </a:prstGeom>
          <a:noFill/>
          <a:ln w="12700">
            <a:noFill/>
            <a:miter lim="800000"/>
            <a:headEnd/>
            <a:tailEnd/>
          </a:ln>
          <a:effectLst/>
        </p:spPr>
        <p:txBody>
          <a:bodyPr lIns="90488" tIns="44450" rIns="90488" bIns="44450" anchor="ctr"/>
          <a:lstStyle/>
          <a:p>
            <a:pPr lvl="0" algn="ctr" fontAlgn="base">
              <a:spcBef>
                <a:spcPct val="20000"/>
              </a:spcBef>
              <a:spcAft>
                <a:spcPct val="0"/>
              </a:spcAft>
              <a:buClr>
                <a:srgbClr val="003366"/>
              </a:buClr>
              <a:buSzPct val="75000"/>
            </a:pPr>
            <a:r>
              <a:rPr kumimoji="1" lang="en-US" altLang="zh-TW" sz="4000" kern="0" dirty="0" smtClean="0">
                <a:solidFill>
                  <a:srgbClr val="FF0000"/>
                </a:solidFill>
                <a:latin typeface="Arial"/>
                <a:ea typeface="標楷體" pitchFamily="65" charset="-120"/>
              </a:rPr>
              <a:t>MAMDANI FUZZY MODELS</a:t>
            </a:r>
            <a:endParaRPr kumimoji="1" lang="en-US" altLang="zh-TW" sz="4000" kern="0" dirty="0">
              <a:solidFill>
                <a:srgbClr val="FF0000"/>
              </a:solidFill>
              <a:latin typeface="Arial"/>
              <a:ea typeface="標楷體" pitchFamily="65" charset="-120"/>
            </a:endParaRPr>
          </a:p>
        </p:txBody>
      </p:sp>
      <p:sp>
        <p:nvSpPr>
          <p:cNvPr id="30727" name="Rectangle 7"/>
          <p:cNvSpPr>
            <a:spLocks noChangeArrowheads="1"/>
          </p:cNvSpPr>
          <p:nvPr/>
        </p:nvSpPr>
        <p:spPr bwMode="auto">
          <a:xfrm>
            <a:off x="152400" y="1371600"/>
            <a:ext cx="8610600" cy="5486400"/>
          </a:xfrm>
          <a:prstGeom prst="rect">
            <a:avLst/>
          </a:prstGeom>
          <a:noFill/>
          <a:ln w="12700">
            <a:noFill/>
            <a:miter lim="800000"/>
            <a:headEnd/>
            <a:tailEnd/>
          </a:ln>
          <a:effectLst/>
        </p:spPr>
        <p:txBody>
          <a:bodyPr lIns="90488" tIns="44450" rIns="90488" bIns="44450"/>
          <a:lstStyle/>
          <a:p>
            <a:pPr marL="342900" indent="-342900" algn="just" eaLnBrk="0" fontAlgn="base" hangingPunct="0">
              <a:spcBef>
                <a:spcPct val="0"/>
              </a:spcBef>
              <a:spcAft>
                <a:spcPct val="0"/>
              </a:spcAft>
              <a:buFontTx/>
              <a:buChar char="•"/>
              <a:defRPr/>
            </a:pPr>
            <a:r>
              <a:rPr lang="en-AU" sz="3200" dirty="0">
                <a:solidFill>
                  <a:srgbClr val="FF00FF"/>
                </a:solidFill>
                <a:latin typeface="Times New Roman" pitchFamily="18" charset="0"/>
                <a:cs typeface="Times New Roman" pitchFamily="18" charset="0"/>
              </a:rPr>
              <a:t>The most commonly used fuzzy inference technique is the so-called Mamdani method.</a:t>
            </a:r>
          </a:p>
          <a:p>
            <a:pPr marL="342900" indent="-342900" algn="just" eaLnBrk="0" fontAlgn="base" hangingPunct="0">
              <a:spcBef>
                <a:spcPct val="0"/>
              </a:spcBef>
              <a:spcAft>
                <a:spcPct val="0"/>
              </a:spcAft>
              <a:buFontTx/>
              <a:buChar char="•"/>
              <a:defRPr/>
            </a:pPr>
            <a:endParaRPr lang="en-AU" sz="3200" dirty="0">
              <a:latin typeface="Times New Roman" pitchFamily="18" charset="0"/>
              <a:cs typeface="Times New Roman" pitchFamily="18" charset="0"/>
            </a:endParaRPr>
          </a:p>
          <a:p>
            <a:pPr marL="342900" indent="-342900" algn="just" eaLnBrk="0" fontAlgn="base" hangingPunct="0">
              <a:spcBef>
                <a:spcPct val="0"/>
              </a:spcBef>
              <a:spcAft>
                <a:spcPct val="0"/>
              </a:spcAft>
              <a:buFontTx/>
              <a:buChar char="•"/>
              <a:defRPr/>
            </a:pPr>
            <a:r>
              <a:rPr lang="en-AU" sz="3200" dirty="0">
                <a:solidFill>
                  <a:srgbClr val="FF00FF"/>
                </a:solidFill>
                <a:latin typeface="Times New Roman" pitchFamily="18" charset="0"/>
                <a:cs typeface="Times New Roman" pitchFamily="18" charset="0"/>
              </a:rPr>
              <a:t>In 1975, Professor </a:t>
            </a:r>
            <a:r>
              <a:rPr lang="en-AU" sz="3200" b="1" dirty="0">
                <a:solidFill>
                  <a:srgbClr val="FF00FF"/>
                </a:solidFill>
                <a:latin typeface="Times New Roman" pitchFamily="18" charset="0"/>
                <a:cs typeface="Times New Roman" pitchFamily="18" charset="0"/>
              </a:rPr>
              <a:t>Ebrahim Mamdani</a:t>
            </a:r>
            <a:r>
              <a:rPr lang="en-AU" sz="3200" dirty="0">
                <a:solidFill>
                  <a:srgbClr val="FF00FF"/>
                </a:solidFill>
                <a:latin typeface="Times New Roman" pitchFamily="18" charset="0"/>
                <a:cs typeface="Times New Roman" pitchFamily="18" charset="0"/>
              </a:rPr>
              <a:t> of London University built one of the first fuzzy systems to control a steam engine and boiler combination.</a:t>
            </a:r>
          </a:p>
          <a:p>
            <a:pPr marL="342900" lvl="0" indent="-342900" fontAlgn="base">
              <a:spcBef>
                <a:spcPct val="20000"/>
              </a:spcBef>
              <a:spcAft>
                <a:spcPct val="0"/>
              </a:spcAft>
              <a:buClr>
                <a:srgbClr val="003366"/>
              </a:buClr>
              <a:buSzPct val="75000"/>
              <a:buFont typeface="Wingdings" pitchFamily="2" charset="2"/>
              <a:buChar char="l"/>
            </a:pPr>
            <a:r>
              <a:rPr lang="en-US" altLang="zh-TW" sz="3200" dirty="0">
                <a:solidFill>
                  <a:srgbClr val="FF00FF"/>
                </a:solidFill>
                <a:latin typeface="Times New Roman" pitchFamily="18" charset="0"/>
                <a:cs typeface="Times New Roman" pitchFamily="18" charset="0"/>
              </a:rPr>
              <a:t>Original Goal: Control a steam engine &amp; boiler combination by </a:t>
            </a:r>
            <a:r>
              <a:rPr lang="en-US" altLang="zh-TW" sz="3200" dirty="0">
                <a:solidFill>
                  <a:srgbClr val="C00000"/>
                </a:solidFill>
                <a:latin typeface="Times New Roman" pitchFamily="18" charset="0"/>
                <a:cs typeface="Times New Roman" pitchFamily="18" charset="0"/>
              </a:rPr>
              <a:t>a set of linguistic </a:t>
            </a:r>
            <a:r>
              <a:rPr lang="en-US" altLang="zh-TW" sz="3200" dirty="0">
                <a:solidFill>
                  <a:srgbClr val="FF00FF"/>
                </a:solidFill>
                <a:latin typeface="Times New Roman" pitchFamily="18" charset="0"/>
                <a:cs typeface="Times New Roman" pitchFamily="18" charset="0"/>
              </a:rPr>
              <a:t>control rules obtained from </a:t>
            </a:r>
            <a:r>
              <a:rPr lang="en-US" altLang="zh-TW" sz="3200" dirty="0">
                <a:solidFill>
                  <a:srgbClr val="C00000"/>
                </a:solidFill>
                <a:latin typeface="Times New Roman" pitchFamily="18" charset="0"/>
                <a:cs typeface="Times New Roman" pitchFamily="18" charset="0"/>
              </a:rPr>
              <a:t>experienced human </a:t>
            </a:r>
            <a:r>
              <a:rPr lang="en-US" altLang="zh-TW" sz="3200" dirty="0">
                <a:solidFill>
                  <a:srgbClr val="FF00FF"/>
                </a:solidFill>
                <a:latin typeface="Times New Roman" pitchFamily="18" charset="0"/>
                <a:cs typeface="Times New Roman" pitchFamily="18" charset="0"/>
              </a:rPr>
              <a:t>operators.</a:t>
            </a:r>
          </a:p>
          <a:p>
            <a:pPr algn="just" eaLnBrk="0" fontAlgn="base" hangingPunct="0">
              <a:spcBef>
                <a:spcPct val="0"/>
              </a:spcBef>
              <a:spcAft>
                <a:spcPct val="0"/>
              </a:spcAft>
              <a:defRPr/>
            </a:pPr>
            <a:endParaRPr lang="en-AU" sz="3200" dirty="0">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35</a:t>
            </a:fld>
            <a:endParaRPr lang="en-US"/>
          </a:p>
        </p:txBody>
      </p:sp>
    </p:spTree>
    <p:extLst>
      <p:ext uri="{BB962C8B-B14F-4D97-AF65-F5344CB8AC3E}">
        <p14:creationId xmlns:p14="http://schemas.microsoft.com/office/powerpoint/2010/main" xmlns="" val="140611266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0727">
                                            <p:txEl>
                                              <p:pRg st="0" end="0"/>
                                            </p:txEl>
                                          </p:spTgt>
                                        </p:tgtEl>
                                        <p:attrNameLst>
                                          <p:attrName>style.visibility</p:attrName>
                                        </p:attrNameLst>
                                      </p:cBhvr>
                                      <p:to>
                                        <p:strVal val="visible"/>
                                      </p:to>
                                    </p:set>
                                    <p:anim calcmode="lin" valueType="num">
                                      <p:cBhvr additive="base">
                                        <p:cTn id="7" dur="500" fill="hold"/>
                                        <p:tgtEl>
                                          <p:spTgt spid="307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27">
                                            <p:txEl>
                                              <p:pRg st="2" end="2"/>
                                            </p:txEl>
                                          </p:spTgt>
                                        </p:tgtEl>
                                        <p:attrNameLst>
                                          <p:attrName>style.visibility</p:attrName>
                                        </p:attrNameLst>
                                      </p:cBhvr>
                                      <p:to>
                                        <p:strVal val="visible"/>
                                      </p:to>
                                    </p:set>
                                    <p:anim calcmode="lin" valueType="num">
                                      <p:cBhvr additive="base">
                                        <p:cTn id="13" dur="500" fill="hold"/>
                                        <p:tgtEl>
                                          <p:spTgt spid="3072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727">
                                            <p:txEl>
                                              <p:pRg st="3" end="3"/>
                                            </p:txEl>
                                          </p:spTgt>
                                        </p:tgtEl>
                                        <p:attrNameLst>
                                          <p:attrName>style.visibility</p:attrName>
                                        </p:attrNameLst>
                                      </p:cBhvr>
                                      <p:to>
                                        <p:strVal val="visible"/>
                                      </p:to>
                                    </p:set>
                                    <p:anim calcmode="lin" valueType="num">
                                      <p:cBhvr additive="base">
                                        <p:cTn id="19" dur="500" fill="hold"/>
                                        <p:tgtEl>
                                          <p:spTgt spid="3072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2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ChangeArrowheads="1"/>
          </p:cNvSpPr>
          <p:nvPr/>
        </p:nvSpPr>
        <p:spPr bwMode="auto">
          <a:xfrm>
            <a:off x="228600" y="304800"/>
            <a:ext cx="8610600" cy="762000"/>
          </a:xfrm>
          <a:prstGeom prst="rect">
            <a:avLst/>
          </a:prstGeom>
          <a:noFill/>
          <a:ln w="12700">
            <a:noFill/>
            <a:miter lim="800000"/>
            <a:headEnd/>
            <a:tailEnd/>
          </a:ln>
          <a:effectLst/>
        </p:spPr>
        <p:txBody>
          <a:bodyPr lIns="90488" tIns="44450" rIns="90488" bIns="44450" anchor="ctr"/>
          <a:lstStyle/>
          <a:p>
            <a:pPr algn="ctr" eaLnBrk="0" fontAlgn="base" hangingPunct="0">
              <a:spcBef>
                <a:spcPct val="0"/>
              </a:spcBef>
              <a:spcAft>
                <a:spcPct val="0"/>
              </a:spcAft>
              <a:defRPr/>
            </a:pPr>
            <a:r>
              <a:rPr lang="en-GB" sz="4000" b="1" dirty="0">
                <a:solidFill>
                  <a:srgbClr val="FF0000"/>
                </a:solidFill>
                <a:latin typeface="Times New Roman" pitchFamily="18" charset="0"/>
                <a:cs typeface="Times New Roman" pitchFamily="18" charset="0"/>
              </a:rPr>
              <a:t>Mamdani fuzzy inference</a:t>
            </a:r>
            <a:endParaRPr lang="en-US" sz="2800" b="1" i="1" dirty="0">
              <a:solidFill>
                <a:srgbClr val="FF0000"/>
              </a:solidFill>
              <a:latin typeface="Times New Roman" pitchFamily="18" charset="0"/>
              <a:cs typeface="Times New Roman" pitchFamily="18" charset="0"/>
            </a:endParaRPr>
          </a:p>
        </p:txBody>
      </p:sp>
      <p:sp>
        <p:nvSpPr>
          <p:cNvPr id="77829" name="Rectangle 5"/>
          <p:cNvSpPr>
            <a:spLocks noChangeArrowheads="1"/>
          </p:cNvSpPr>
          <p:nvPr/>
        </p:nvSpPr>
        <p:spPr bwMode="auto">
          <a:xfrm>
            <a:off x="228600" y="1295400"/>
            <a:ext cx="8458200" cy="5321300"/>
          </a:xfrm>
          <a:prstGeom prst="rect">
            <a:avLst/>
          </a:prstGeom>
          <a:noFill/>
          <a:ln w="12700">
            <a:noFill/>
            <a:miter lim="800000"/>
            <a:headEnd/>
            <a:tailEnd/>
          </a:ln>
          <a:effectLst/>
        </p:spPr>
        <p:txBody>
          <a:bodyPr lIns="90488" tIns="44450" rIns="90488" bIns="44450"/>
          <a:lstStyle/>
          <a:p>
            <a:pPr eaLnBrk="0" fontAlgn="base" hangingPunct="0">
              <a:spcBef>
                <a:spcPct val="20000"/>
              </a:spcBef>
              <a:spcAft>
                <a:spcPct val="0"/>
              </a:spcAft>
              <a:buClr>
                <a:srgbClr val="FAFD00"/>
              </a:buClr>
              <a:buSzPct val="75000"/>
              <a:defRPr/>
            </a:pPr>
            <a:r>
              <a:rPr lang="en-GB" sz="3600" dirty="0">
                <a:solidFill>
                  <a:srgbClr val="FF00FF"/>
                </a:solidFill>
                <a:latin typeface="Times New Roman" pitchFamily="18" charset="0"/>
                <a:cs typeface="Times New Roman" pitchFamily="18" charset="0"/>
              </a:rPr>
              <a:t>The Mamdani-style fuzzy inference process is performed in four steps:</a:t>
            </a:r>
          </a:p>
          <a:p>
            <a:pPr marL="457200" indent="-457200" eaLnBrk="0" fontAlgn="base" hangingPunct="0">
              <a:lnSpc>
                <a:spcPct val="150000"/>
              </a:lnSpc>
              <a:spcBef>
                <a:spcPct val="20000"/>
              </a:spcBef>
              <a:spcAft>
                <a:spcPct val="0"/>
              </a:spcAft>
              <a:buClr>
                <a:schemeClr val="tx1"/>
              </a:buClr>
              <a:buFont typeface="Monotype Sorts" pitchFamily="2" charset="2"/>
              <a:buAutoNum type="arabicPeriod"/>
              <a:defRPr/>
            </a:pPr>
            <a:r>
              <a:rPr lang="en-GB" sz="3600" dirty="0">
                <a:solidFill>
                  <a:srgbClr val="FFFF00"/>
                </a:solidFill>
                <a:latin typeface="Times New Roman" pitchFamily="18" charset="0"/>
                <a:cs typeface="Times New Roman" pitchFamily="18" charset="0"/>
              </a:rPr>
              <a:t>Fuzzification of the input variables, </a:t>
            </a:r>
          </a:p>
          <a:p>
            <a:pPr marL="457200" indent="-457200" eaLnBrk="0" fontAlgn="base" hangingPunct="0">
              <a:lnSpc>
                <a:spcPct val="150000"/>
              </a:lnSpc>
              <a:spcBef>
                <a:spcPct val="20000"/>
              </a:spcBef>
              <a:spcAft>
                <a:spcPct val="0"/>
              </a:spcAft>
              <a:buClr>
                <a:schemeClr val="tx1"/>
              </a:buClr>
              <a:buFont typeface="Monotype Sorts" pitchFamily="2" charset="2"/>
              <a:buAutoNum type="arabicPeriod"/>
              <a:defRPr/>
            </a:pPr>
            <a:r>
              <a:rPr lang="en-GB" sz="3600" dirty="0">
                <a:solidFill>
                  <a:srgbClr val="FFFF00"/>
                </a:solidFill>
                <a:latin typeface="Times New Roman" pitchFamily="18" charset="0"/>
                <a:cs typeface="Times New Roman" pitchFamily="18" charset="0"/>
              </a:rPr>
              <a:t>Rule evaluation; </a:t>
            </a:r>
          </a:p>
          <a:p>
            <a:pPr marL="457200" indent="-457200" eaLnBrk="0" fontAlgn="base" hangingPunct="0">
              <a:lnSpc>
                <a:spcPct val="150000"/>
              </a:lnSpc>
              <a:spcBef>
                <a:spcPct val="20000"/>
              </a:spcBef>
              <a:spcAft>
                <a:spcPct val="0"/>
              </a:spcAft>
              <a:buClr>
                <a:schemeClr val="tx1"/>
              </a:buClr>
              <a:buFont typeface="Monotype Sorts" pitchFamily="2" charset="2"/>
              <a:buAutoNum type="arabicPeriod"/>
              <a:defRPr/>
            </a:pPr>
            <a:r>
              <a:rPr lang="en-GB" sz="3600" dirty="0">
                <a:solidFill>
                  <a:srgbClr val="FFFF00"/>
                </a:solidFill>
                <a:latin typeface="Times New Roman" pitchFamily="18" charset="0"/>
                <a:cs typeface="Times New Roman" pitchFamily="18" charset="0"/>
              </a:rPr>
              <a:t>Aaggregation of the rule </a:t>
            </a:r>
            <a:r>
              <a:rPr lang="en-GB" sz="3600" dirty="0" smtClean="0">
                <a:solidFill>
                  <a:srgbClr val="FFFF00"/>
                </a:solidFill>
                <a:latin typeface="Times New Roman" pitchFamily="18" charset="0"/>
                <a:cs typeface="Times New Roman" pitchFamily="18" charset="0"/>
              </a:rPr>
              <a:t>outputs</a:t>
            </a:r>
            <a:endParaRPr lang="en-GB" sz="3600" dirty="0">
              <a:solidFill>
                <a:srgbClr val="FFFF00"/>
              </a:solidFill>
              <a:latin typeface="Times New Roman" pitchFamily="18" charset="0"/>
              <a:cs typeface="Times New Roman" pitchFamily="18" charset="0"/>
            </a:endParaRPr>
          </a:p>
          <a:p>
            <a:pPr marL="457200" indent="-457200" eaLnBrk="0" fontAlgn="base" hangingPunct="0">
              <a:lnSpc>
                <a:spcPct val="150000"/>
              </a:lnSpc>
              <a:spcBef>
                <a:spcPct val="20000"/>
              </a:spcBef>
              <a:spcAft>
                <a:spcPct val="0"/>
              </a:spcAft>
              <a:buClr>
                <a:schemeClr val="tx1"/>
              </a:buClr>
              <a:buFont typeface="Monotype Sorts" pitchFamily="2" charset="2"/>
              <a:buAutoNum type="arabicPeriod"/>
              <a:defRPr/>
            </a:pPr>
            <a:r>
              <a:rPr lang="en-GB" sz="3600" dirty="0">
                <a:solidFill>
                  <a:srgbClr val="FFFF00"/>
                </a:solidFill>
                <a:latin typeface="Times New Roman" pitchFamily="18" charset="0"/>
                <a:cs typeface="Times New Roman" pitchFamily="18" charset="0"/>
              </a:rPr>
              <a:t>Defuzzific</a:t>
            </a:r>
            <a:r>
              <a:rPr lang="en-GB" sz="2800" dirty="0">
                <a:solidFill>
                  <a:srgbClr val="FFFF00"/>
                </a:solidFill>
                <a:latin typeface="Times New Roman" pitchFamily="18" charset="0"/>
                <a:cs typeface="Times New Roman" pitchFamily="18" charset="0"/>
              </a:rPr>
              <a:t>ation.</a:t>
            </a:r>
          </a:p>
          <a:p>
            <a:pPr eaLnBrk="0" fontAlgn="base" hangingPunct="0">
              <a:spcBef>
                <a:spcPct val="20000"/>
              </a:spcBef>
              <a:spcAft>
                <a:spcPct val="0"/>
              </a:spcAft>
              <a:buClr>
                <a:srgbClr val="FAFD00"/>
              </a:buClr>
              <a:buSzPct val="75000"/>
              <a:defRPr/>
            </a:pPr>
            <a:endParaRPr lang="en-GB" sz="3200" dirty="0">
              <a:solidFill>
                <a:srgbClr val="FFFFFF"/>
              </a:solidFill>
              <a:effectLst>
                <a:outerShdw blurRad="38100" dist="38100" dir="2700000" algn="tl">
                  <a:srgbClr val="000000"/>
                </a:outerShdw>
              </a:effectLst>
              <a:cs typeface="Arial"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36</a:t>
            </a:fld>
            <a:endParaRPr lang="en-US"/>
          </a:p>
        </p:txBody>
      </p:sp>
    </p:spTree>
    <p:extLst>
      <p:ext uri="{BB962C8B-B14F-4D97-AF65-F5344CB8AC3E}">
        <p14:creationId xmlns:p14="http://schemas.microsoft.com/office/powerpoint/2010/main" xmlns="" val="48004433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7829">
                                            <p:txEl>
                                              <p:pRg st="1" end="1"/>
                                            </p:txEl>
                                          </p:spTgt>
                                        </p:tgtEl>
                                        <p:attrNameLst>
                                          <p:attrName>style.visibility</p:attrName>
                                        </p:attrNameLst>
                                      </p:cBhvr>
                                      <p:to>
                                        <p:strVal val="visible"/>
                                      </p:to>
                                    </p:set>
                                    <p:anim calcmode="lin" valueType="num">
                                      <p:cBhvr additive="base">
                                        <p:cTn id="7" dur="500" fill="hold"/>
                                        <p:tgtEl>
                                          <p:spTgt spid="7782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7829">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7829">
                                            <p:txEl>
                                              <p:pRg st="2" end="2"/>
                                            </p:txEl>
                                          </p:spTgt>
                                        </p:tgtEl>
                                        <p:attrNameLst>
                                          <p:attrName>style.visibility</p:attrName>
                                        </p:attrNameLst>
                                      </p:cBhvr>
                                      <p:to>
                                        <p:strVal val="visible"/>
                                      </p:to>
                                    </p:set>
                                    <p:anim calcmode="lin" valueType="num">
                                      <p:cBhvr additive="base">
                                        <p:cTn id="11" dur="500" fill="hold"/>
                                        <p:tgtEl>
                                          <p:spTgt spid="77829">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7829">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7829">
                                            <p:txEl>
                                              <p:pRg st="3" end="3"/>
                                            </p:txEl>
                                          </p:spTgt>
                                        </p:tgtEl>
                                        <p:attrNameLst>
                                          <p:attrName>style.visibility</p:attrName>
                                        </p:attrNameLst>
                                      </p:cBhvr>
                                      <p:to>
                                        <p:strVal val="visible"/>
                                      </p:to>
                                    </p:set>
                                    <p:anim calcmode="lin" valueType="num">
                                      <p:cBhvr additive="base">
                                        <p:cTn id="15" dur="500" fill="hold"/>
                                        <p:tgtEl>
                                          <p:spTgt spid="77829">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7829">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829">
                                            <p:txEl>
                                              <p:pRg st="4" end="4"/>
                                            </p:txEl>
                                          </p:spTgt>
                                        </p:tgtEl>
                                        <p:attrNameLst>
                                          <p:attrName>style.visibility</p:attrName>
                                        </p:attrNameLst>
                                      </p:cBhvr>
                                      <p:to>
                                        <p:strVal val="visible"/>
                                      </p:to>
                                    </p:set>
                                    <p:anim calcmode="lin" valueType="num">
                                      <p:cBhvr additive="base">
                                        <p:cTn id="19" dur="500" fill="hold"/>
                                        <p:tgtEl>
                                          <p:spTgt spid="7782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782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2"/>
          <p:cNvSpPr>
            <a:spLocks noGrp="1" noChangeArrowheads="1"/>
          </p:cNvSpPr>
          <p:nvPr>
            <p:ph type="title"/>
          </p:nvPr>
        </p:nvSpPr>
        <p:spPr>
          <a:xfrm>
            <a:off x="685800" y="10886"/>
            <a:ext cx="7772400" cy="1143000"/>
          </a:xfrm>
        </p:spPr>
        <p:txBody>
          <a:bodyPr/>
          <a:lstStyle/>
          <a:p>
            <a:r>
              <a:rPr lang="en-US" altLang="zh-CN" dirty="0">
                <a:solidFill>
                  <a:srgbClr val="FF0000"/>
                </a:solidFill>
              </a:rPr>
              <a:t>Operation of Fuzzy System </a:t>
            </a:r>
            <a:endParaRPr lang="zh-CN" altLang="en-US" dirty="0">
              <a:solidFill>
                <a:srgbClr val="FF0000"/>
              </a:solidFill>
            </a:endParaRPr>
          </a:p>
        </p:txBody>
      </p:sp>
      <p:sp>
        <p:nvSpPr>
          <p:cNvPr id="376837" name="Text Box 5"/>
          <p:cNvSpPr txBox="1">
            <a:spLocks noChangeArrowheads="1"/>
          </p:cNvSpPr>
          <p:nvPr/>
        </p:nvSpPr>
        <p:spPr bwMode="auto">
          <a:xfrm>
            <a:off x="2209800" y="1295400"/>
            <a:ext cx="1524000" cy="830997"/>
          </a:xfrm>
          <a:prstGeom prst="rect">
            <a:avLst/>
          </a:prstGeom>
          <a:solidFill>
            <a:srgbClr val="66FF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altLang="zh-CN" b="1" i="1" dirty="0" smtClean="0">
                <a:solidFill>
                  <a:srgbClr val="000000"/>
                </a:solidFill>
              </a:rPr>
              <a:t>Crisp Input</a:t>
            </a:r>
          </a:p>
        </p:txBody>
      </p:sp>
      <p:sp>
        <p:nvSpPr>
          <p:cNvPr id="376838" name="Text Box 6"/>
          <p:cNvSpPr txBox="1">
            <a:spLocks noChangeArrowheads="1"/>
          </p:cNvSpPr>
          <p:nvPr/>
        </p:nvSpPr>
        <p:spPr bwMode="auto">
          <a:xfrm>
            <a:off x="2209800" y="2971800"/>
            <a:ext cx="1524000" cy="830997"/>
          </a:xfrm>
          <a:prstGeom prst="rect">
            <a:avLst/>
          </a:prstGeom>
          <a:solidFill>
            <a:srgbClr val="66FF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altLang="zh-CN" b="1" i="1" dirty="0" smtClean="0">
                <a:solidFill>
                  <a:srgbClr val="000000"/>
                </a:solidFill>
              </a:rPr>
              <a:t>Fuzzy Input</a:t>
            </a:r>
          </a:p>
        </p:txBody>
      </p:sp>
      <p:sp>
        <p:nvSpPr>
          <p:cNvPr id="376839" name="Text Box 7"/>
          <p:cNvSpPr txBox="1">
            <a:spLocks noChangeArrowheads="1"/>
          </p:cNvSpPr>
          <p:nvPr/>
        </p:nvSpPr>
        <p:spPr bwMode="auto">
          <a:xfrm>
            <a:off x="2057400" y="4572000"/>
            <a:ext cx="1828800" cy="830997"/>
          </a:xfrm>
          <a:prstGeom prst="rect">
            <a:avLst/>
          </a:prstGeom>
          <a:solidFill>
            <a:srgbClr val="66FF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altLang="zh-CN" b="1" i="1" dirty="0" smtClean="0">
                <a:solidFill>
                  <a:srgbClr val="000000"/>
                </a:solidFill>
              </a:rPr>
              <a:t>Fuzzy </a:t>
            </a:r>
            <a:r>
              <a:rPr lang="en-US" altLang="zh-CN" b="1" i="1" dirty="0" smtClean="0">
                <a:solidFill>
                  <a:schemeClr val="bg2"/>
                </a:solidFill>
              </a:rPr>
              <a:t>Outpu</a:t>
            </a:r>
            <a:r>
              <a:rPr lang="en-US" altLang="zh-CN" b="1" i="1" dirty="0" smtClean="0">
                <a:solidFill>
                  <a:srgbClr val="000000"/>
                </a:solidFill>
              </a:rPr>
              <a:t>t</a:t>
            </a:r>
          </a:p>
        </p:txBody>
      </p:sp>
      <p:sp>
        <p:nvSpPr>
          <p:cNvPr id="376840" name="Text Box 8"/>
          <p:cNvSpPr txBox="1">
            <a:spLocks noChangeArrowheads="1"/>
          </p:cNvSpPr>
          <p:nvPr/>
        </p:nvSpPr>
        <p:spPr bwMode="auto">
          <a:xfrm>
            <a:off x="1981200" y="6027003"/>
            <a:ext cx="1828800" cy="830997"/>
          </a:xfrm>
          <a:prstGeom prst="rect">
            <a:avLst/>
          </a:prstGeom>
          <a:solidFill>
            <a:srgbClr val="66FF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zh-CN" b="1" i="1" dirty="0" smtClean="0">
                <a:solidFill>
                  <a:srgbClr val="000000"/>
                </a:solidFill>
              </a:rPr>
              <a:t>Crisp </a:t>
            </a:r>
            <a:r>
              <a:rPr lang="en-US" altLang="zh-CN" b="1" i="1" dirty="0" smtClean="0">
                <a:solidFill>
                  <a:schemeClr val="bg2"/>
                </a:solidFill>
              </a:rPr>
              <a:t>Output</a:t>
            </a:r>
          </a:p>
        </p:txBody>
      </p:sp>
      <p:sp>
        <p:nvSpPr>
          <p:cNvPr id="376841" name="Text Box 9"/>
          <p:cNvSpPr txBox="1">
            <a:spLocks noChangeArrowheads="1"/>
          </p:cNvSpPr>
          <p:nvPr/>
        </p:nvSpPr>
        <p:spPr bwMode="auto">
          <a:xfrm>
            <a:off x="1524000" y="2362200"/>
            <a:ext cx="2971800" cy="46672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zh-CN" sz="2400" b="1" dirty="0" err="1" smtClean="0">
                <a:solidFill>
                  <a:srgbClr val="000000"/>
                </a:solidFill>
              </a:rPr>
              <a:t>Fuzzification</a:t>
            </a:r>
            <a:endParaRPr lang="en-US" altLang="zh-CN" sz="2400" b="1" dirty="0" smtClean="0">
              <a:solidFill>
                <a:srgbClr val="000000"/>
              </a:solidFill>
            </a:endParaRPr>
          </a:p>
        </p:txBody>
      </p:sp>
      <p:sp>
        <p:nvSpPr>
          <p:cNvPr id="376842" name="Line 10"/>
          <p:cNvSpPr>
            <a:spLocks noChangeShapeType="1"/>
          </p:cNvSpPr>
          <p:nvPr/>
        </p:nvSpPr>
        <p:spPr bwMode="auto">
          <a:xfrm>
            <a:off x="2971800" y="19812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000000"/>
              </a:solidFill>
            </a:endParaRPr>
          </a:p>
        </p:txBody>
      </p:sp>
      <p:sp>
        <p:nvSpPr>
          <p:cNvPr id="376843" name="Line 11"/>
          <p:cNvSpPr>
            <a:spLocks noChangeShapeType="1"/>
          </p:cNvSpPr>
          <p:nvPr/>
        </p:nvSpPr>
        <p:spPr bwMode="auto">
          <a:xfrm>
            <a:off x="2971800" y="2819400"/>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000000"/>
              </a:solidFill>
            </a:endParaRPr>
          </a:p>
        </p:txBody>
      </p:sp>
      <p:sp>
        <p:nvSpPr>
          <p:cNvPr id="376844" name="Text Box 12"/>
          <p:cNvSpPr txBox="1">
            <a:spLocks noChangeArrowheads="1"/>
          </p:cNvSpPr>
          <p:nvPr/>
        </p:nvSpPr>
        <p:spPr bwMode="auto">
          <a:xfrm>
            <a:off x="1524000" y="3886200"/>
            <a:ext cx="2971800" cy="46672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zh-CN" sz="2400" b="1" smtClean="0">
                <a:solidFill>
                  <a:srgbClr val="000000"/>
                </a:solidFill>
              </a:rPr>
              <a:t>Rule Evaluation</a:t>
            </a:r>
          </a:p>
        </p:txBody>
      </p:sp>
      <p:sp>
        <p:nvSpPr>
          <p:cNvPr id="376846" name="Line 14"/>
          <p:cNvSpPr>
            <a:spLocks noChangeShapeType="1"/>
          </p:cNvSpPr>
          <p:nvPr/>
        </p:nvSpPr>
        <p:spPr bwMode="auto">
          <a:xfrm>
            <a:off x="2971800" y="35052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000000"/>
              </a:solidFill>
            </a:endParaRPr>
          </a:p>
        </p:txBody>
      </p:sp>
      <p:sp>
        <p:nvSpPr>
          <p:cNvPr id="376849" name="Line 17"/>
          <p:cNvSpPr>
            <a:spLocks noChangeShapeType="1"/>
          </p:cNvSpPr>
          <p:nvPr/>
        </p:nvSpPr>
        <p:spPr bwMode="auto">
          <a:xfrm>
            <a:off x="2971800" y="43434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000000"/>
              </a:solidFill>
            </a:endParaRPr>
          </a:p>
        </p:txBody>
      </p:sp>
      <p:sp>
        <p:nvSpPr>
          <p:cNvPr id="376850" name="Text Box 18"/>
          <p:cNvSpPr txBox="1">
            <a:spLocks noChangeArrowheads="1"/>
          </p:cNvSpPr>
          <p:nvPr/>
        </p:nvSpPr>
        <p:spPr bwMode="auto">
          <a:xfrm>
            <a:off x="1524000" y="5410200"/>
            <a:ext cx="2971800" cy="46672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zh-CN" sz="2400" b="1" dirty="0" err="1" smtClean="0">
                <a:solidFill>
                  <a:srgbClr val="000000"/>
                </a:solidFill>
              </a:rPr>
              <a:t>Defuzzification</a:t>
            </a:r>
            <a:endParaRPr lang="en-US" altLang="zh-CN" sz="2400" b="1" dirty="0" smtClean="0">
              <a:solidFill>
                <a:srgbClr val="000000"/>
              </a:solidFill>
            </a:endParaRPr>
          </a:p>
        </p:txBody>
      </p:sp>
      <p:sp>
        <p:nvSpPr>
          <p:cNvPr id="376851" name="Line 19"/>
          <p:cNvSpPr>
            <a:spLocks noChangeShapeType="1"/>
          </p:cNvSpPr>
          <p:nvPr/>
        </p:nvSpPr>
        <p:spPr bwMode="auto">
          <a:xfrm>
            <a:off x="2971800" y="5105400"/>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000000"/>
              </a:solidFill>
            </a:endParaRPr>
          </a:p>
        </p:txBody>
      </p:sp>
      <p:sp>
        <p:nvSpPr>
          <p:cNvPr id="376852" name="Line 20"/>
          <p:cNvSpPr>
            <a:spLocks noChangeShapeType="1"/>
          </p:cNvSpPr>
          <p:nvPr/>
        </p:nvSpPr>
        <p:spPr bwMode="auto">
          <a:xfrm>
            <a:off x="2971800" y="5867400"/>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000000"/>
              </a:solidFill>
            </a:endParaRPr>
          </a:p>
        </p:txBody>
      </p:sp>
      <p:sp>
        <p:nvSpPr>
          <p:cNvPr id="376854" name="Line 22"/>
          <p:cNvSpPr>
            <a:spLocks noChangeShapeType="1"/>
          </p:cNvSpPr>
          <p:nvPr/>
        </p:nvSpPr>
        <p:spPr bwMode="auto">
          <a:xfrm flipH="1" flipV="1">
            <a:off x="4572000" y="2590800"/>
            <a:ext cx="1066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000000"/>
              </a:solidFill>
            </a:endParaRPr>
          </a:p>
        </p:txBody>
      </p:sp>
      <p:sp>
        <p:nvSpPr>
          <p:cNvPr id="376855" name="Text Box 23"/>
          <p:cNvSpPr txBox="1">
            <a:spLocks noChangeArrowheads="1"/>
          </p:cNvSpPr>
          <p:nvPr/>
        </p:nvSpPr>
        <p:spPr bwMode="auto">
          <a:xfrm>
            <a:off x="5715000" y="2362200"/>
            <a:ext cx="3429000"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zh-CN" b="1" dirty="0" smtClean="0">
                <a:solidFill>
                  <a:srgbClr val="FF33CC"/>
                </a:solidFill>
              </a:rPr>
              <a:t>Input Membership Functions</a:t>
            </a:r>
          </a:p>
        </p:txBody>
      </p:sp>
      <p:sp>
        <p:nvSpPr>
          <p:cNvPr id="376858" name="Line 26"/>
          <p:cNvSpPr>
            <a:spLocks noChangeShapeType="1"/>
          </p:cNvSpPr>
          <p:nvPr/>
        </p:nvSpPr>
        <p:spPr bwMode="auto">
          <a:xfrm flipH="1">
            <a:off x="4572000" y="4114800"/>
            <a:ext cx="1066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000000"/>
              </a:solidFill>
            </a:endParaRPr>
          </a:p>
        </p:txBody>
      </p:sp>
      <p:sp>
        <p:nvSpPr>
          <p:cNvPr id="376859" name="Text Box 27"/>
          <p:cNvSpPr txBox="1">
            <a:spLocks noChangeArrowheads="1"/>
          </p:cNvSpPr>
          <p:nvPr/>
        </p:nvSpPr>
        <p:spPr bwMode="auto">
          <a:xfrm>
            <a:off x="5715000" y="3886200"/>
            <a:ext cx="30480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zh-CN" b="1" dirty="0" smtClean="0">
                <a:solidFill>
                  <a:srgbClr val="FF33CC"/>
                </a:solidFill>
              </a:rPr>
              <a:t>Rules / Inferences</a:t>
            </a:r>
          </a:p>
        </p:txBody>
      </p:sp>
      <p:sp>
        <p:nvSpPr>
          <p:cNvPr id="376860" name="Line 28"/>
          <p:cNvSpPr>
            <a:spLocks noChangeShapeType="1"/>
          </p:cNvSpPr>
          <p:nvPr/>
        </p:nvSpPr>
        <p:spPr bwMode="auto">
          <a:xfrm flipH="1">
            <a:off x="4572000" y="5638800"/>
            <a:ext cx="990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000000"/>
              </a:solidFill>
            </a:endParaRPr>
          </a:p>
        </p:txBody>
      </p:sp>
      <p:sp>
        <p:nvSpPr>
          <p:cNvPr id="376861" name="Text Box 29"/>
          <p:cNvSpPr txBox="1">
            <a:spLocks noChangeArrowheads="1"/>
          </p:cNvSpPr>
          <p:nvPr/>
        </p:nvSpPr>
        <p:spPr bwMode="auto">
          <a:xfrm>
            <a:off x="5562600" y="5410200"/>
            <a:ext cx="3581400"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zh-CN" b="1" dirty="0" smtClean="0">
                <a:solidFill>
                  <a:srgbClr val="FF33CC"/>
                </a:solidFill>
              </a:rPr>
              <a:t>Output Membership Functions</a:t>
            </a:r>
          </a:p>
        </p:txBody>
      </p:sp>
      <p:sp>
        <p:nvSpPr>
          <p:cNvPr id="3" name="Slide Number Placeholder 2"/>
          <p:cNvSpPr>
            <a:spLocks noGrp="1"/>
          </p:cNvSpPr>
          <p:nvPr>
            <p:ph type="sldNum" sz="quarter" idx="12"/>
          </p:nvPr>
        </p:nvSpPr>
        <p:spPr/>
        <p:txBody>
          <a:bodyPr/>
          <a:lstStyle/>
          <a:p>
            <a:fld id="{9394F70A-4C72-438C-9F74-F3AD7A651D0B}" type="slidenum">
              <a:rPr lang="en-US" smtClean="0">
                <a:solidFill>
                  <a:srgbClr val="000000"/>
                </a:solidFill>
              </a:rPr>
              <a:pPr/>
              <a:t>37</a:t>
            </a:fld>
            <a:endParaRPr lang="en-US">
              <a:solidFill>
                <a:srgbClr val="000000"/>
              </a:solidFill>
            </a:endParaRPr>
          </a:p>
        </p:txBody>
      </p:sp>
    </p:spTree>
    <p:extLst>
      <p:ext uri="{BB962C8B-B14F-4D97-AF65-F5344CB8AC3E}">
        <p14:creationId xmlns:p14="http://schemas.microsoft.com/office/powerpoint/2010/main" xmlns="" val="28940971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685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685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7685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685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686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768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854" grpId="0" animBg="1"/>
      <p:bldP spid="376855" grpId="0"/>
      <p:bldP spid="376858" grpId="0" animBg="1"/>
      <p:bldP spid="376859" grpId="0"/>
      <p:bldP spid="376860" grpId="0" animBg="1"/>
      <p:bldP spid="37686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p:cNvSpPr>
            <a:spLocks noGrp="1" noChangeArrowheads="1"/>
          </p:cNvSpPr>
          <p:nvPr>
            <p:ph type="title"/>
          </p:nvPr>
        </p:nvSpPr>
        <p:spPr/>
        <p:txBody>
          <a:bodyPr/>
          <a:lstStyle/>
          <a:p>
            <a:pPr algn="l"/>
            <a:r>
              <a:rPr lang="en-US" altLang="zh-TW" sz="4000" dirty="0">
                <a:solidFill>
                  <a:srgbClr val="FF0000"/>
                </a:solidFill>
              </a:rPr>
              <a:t>Inference Engine</a:t>
            </a:r>
          </a:p>
        </p:txBody>
      </p:sp>
      <p:sp>
        <p:nvSpPr>
          <p:cNvPr id="2" name="Footer Placeholder 1"/>
          <p:cNvSpPr>
            <a:spLocks noGrp="1"/>
          </p:cNvSpPr>
          <p:nvPr>
            <p:ph type="ftr" sz="quarter" idx="11"/>
          </p:nvPr>
        </p:nvSpPr>
        <p:spPr/>
        <p:txBody>
          <a:bodyPr/>
          <a:lstStyle/>
          <a:p>
            <a:pPr>
              <a:defRPr/>
            </a:pPr>
            <a:r>
              <a:rPr lang="en-US" smtClean="0">
                <a:solidFill>
                  <a:srgbClr val="40458C"/>
                </a:solidFill>
              </a:rPr>
              <a:t>Basil Hamed</a:t>
            </a:r>
            <a:endParaRPr lang="en-US" dirty="0">
              <a:solidFill>
                <a:srgbClr val="40458C"/>
              </a:solidFill>
            </a:endParaRPr>
          </a:p>
        </p:txBody>
      </p:sp>
      <p:sp>
        <p:nvSpPr>
          <p:cNvPr id="3" name="Slide Number Placeholder 2"/>
          <p:cNvSpPr>
            <a:spLocks noGrp="1"/>
          </p:cNvSpPr>
          <p:nvPr>
            <p:ph type="sldNum" sz="quarter" idx="12"/>
          </p:nvPr>
        </p:nvSpPr>
        <p:spPr/>
        <p:txBody>
          <a:bodyPr/>
          <a:lstStyle/>
          <a:p>
            <a:pPr>
              <a:defRPr/>
            </a:pPr>
            <a:fld id="{24A63ABE-5850-4EA5-A8DC-697E5C1CF5C9}" type="slidenum">
              <a:rPr lang="en-US" smtClean="0">
                <a:solidFill>
                  <a:srgbClr val="40458C"/>
                </a:solidFill>
              </a:rPr>
              <a:pPr>
                <a:defRPr/>
              </a:pPr>
              <a:t>38</a:t>
            </a:fld>
            <a:endParaRPr lang="en-US" dirty="0">
              <a:solidFill>
                <a:srgbClr val="40458C"/>
              </a:solidFill>
            </a:endParaRPr>
          </a:p>
        </p:txBody>
      </p:sp>
      <p:pic>
        <p:nvPicPr>
          <p:cNvPr id="13315"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00563" y="373063"/>
            <a:ext cx="4248150" cy="2047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316" name="Rectangle 4"/>
          <p:cNvSpPr>
            <a:spLocks noChangeArrowheads="1"/>
          </p:cNvSpPr>
          <p:nvPr/>
        </p:nvSpPr>
        <p:spPr bwMode="auto">
          <a:xfrm>
            <a:off x="6011863" y="255588"/>
            <a:ext cx="1152525" cy="765175"/>
          </a:xfrm>
          <a:prstGeom prst="rect">
            <a:avLst/>
          </a:prstGeom>
          <a:noFill/>
          <a:ln w="57150">
            <a:solidFill>
              <a:srgbClr val="CC33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en-US" smtClean="0">
              <a:solidFill>
                <a:srgbClr val="003366"/>
              </a:solidFill>
              <a:latin typeface="Comic Sans MS" pitchFamily="66" charset="0"/>
            </a:endParaRPr>
          </a:p>
        </p:txBody>
      </p:sp>
      <p:sp>
        <p:nvSpPr>
          <p:cNvPr id="13317" name="Text Box 5"/>
          <p:cNvSpPr txBox="1">
            <a:spLocks noChangeArrowheads="1"/>
          </p:cNvSpPr>
          <p:nvPr/>
        </p:nvSpPr>
        <p:spPr bwMode="auto">
          <a:xfrm>
            <a:off x="971550" y="2420938"/>
            <a:ext cx="7777163" cy="1117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fontAlgn="base">
              <a:lnSpc>
                <a:spcPct val="120000"/>
              </a:lnSpc>
              <a:spcBef>
                <a:spcPct val="0"/>
              </a:spcBef>
              <a:spcAft>
                <a:spcPct val="0"/>
              </a:spcAft>
            </a:pPr>
            <a:r>
              <a:rPr kumimoji="1" lang="en-US" altLang="en-US" sz="2800" dirty="0" smtClean="0">
                <a:solidFill>
                  <a:srgbClr val="003366"/>
                </a:solidFill>
                <a:latin typeface="Comic Sans MS" pitchFamily="66" charset="0"/>
              </a:rPr>
              <a:t>Using </a:t>
            </a:r>
            <a:r>
              <a:rPr kumimoji="1" lang="en-US" altLang="en-US" sz="2800" dirty="0" smtClean="0">
                <a:solidFill>
                  <a:srgbClr val="FF00FF"/>
                </a:solidFill>
                <a:latin typeface="Comic Sans MS" pitchFamily="66" charset="0"/>
              </a:rPr>
              <a:t>If-Then type fuzzy rules </a:t>
            </a:r>
            <a:r>
              <a:rPr kumimoji="1" lang="en-US" altLang="en-US" sz="2800" dirty="0" smtClean="0">
                <a:solidFill>
                  <a:srgbClr val="FFFF00"/>
                </a:solidFill>
                <a:latin typeface="Comic Sans MS" pitchFamily="66" charset="0"/>
              </a:rPr>
              <a:t>converts the fuzzy input to the fuzzy output.</a:t>
            </a:r>
          </a:p>
        </p:txBody>
      </p:sp>
      <p:pic>
        <p:nvPicPr>
          <p:cNvPr id="13318" name="Picture 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3504957"/>
            <a:ext cx="9075569" cy="3353043"/>
          </a:xfrm>
          <a:prstGeom prst="rect">
            <a:avLst/>
          </a:prstGeom>
          <a:noFill/>
          <a:ln w="9525">
            <a:solidFill>
              <a:schemeClr val="tx1"/>
            </a:solidFill>
            <a:miter lim="800000"/>
            <a:headEnd/>
            <a:tailEnd/>
          </a:ln>
          <a:effectLst>
            <a:outerShdw dist="107763" dir="2700000" algn="ctr" rotWithShape="0">
              <a:schemeClr val="bg2">
                <a:alpha val="50000"/>
              </a:schemeClr>
            </a:outerShdw>
          </a:effectLst>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19357950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grpId="0" nodeType="withEffect">
                                  <p:stCondLst>
                                    <p:cond delay="0"/>
                                  </p:stCondLst>
                                  <p:childTnLst>
                                    <p:set>
                                      <p:cBhvr>
                                        <p:cTn id="6" dur="1" fill="hold">
                                          <p:stCondLst>
                                            <p:cond delay="0"/>
                                          </p:stCondLst>
                                        </p:cTn>
                                        <p:tgtEl>
                                          <p:spTgt spid="13314"/>
                                        </p:tgtEl>
                                        <p:attrNameLst>
                                          <p:attrName>style.visibility</p:attrName>
                                        </p:attrNameLst>
                                      </p:cBhvr>
                                      <p:to>
                                        <p:strVal val="visible"/>
                                      </p:to>
                                    </p:set>
                                    <p:anim from="(-#ppt_w/2)" to="(#ppt_x)" calcmode="lin" valueType="num">
                                      <p:cBhvr>
                                        <p:cTn id="7" dur="600" fill="hold">
                                          <p:stCondLst>
                                            <p:cond delay="0"/>
                                          </p:stCondLst>
                                        </p:cTn>
                                        <p:tgtEl>
                                          <p:spTgt spid="13314"/>
                                        </p:tgtEl>
                                        <p:attrNameLst>
                                          <p:attrName>ppt_x</p:attrName>
                                        </p:attrNameLst>
                                      </p:cBhvr>
                                    </p:anim>
                                    <p:anim from="0" to="-1.0" calcmode="lin" valueType="num">
                                      <p:cBhvr>
                                        <p:cTn id="8" dur="200" decel="50000" autoRev="1" fill="hold">
                                          <p:stCondLst>
                                            <p:cond delay="600"/>
                                          </p:stCondLst>
                                        </p:cTn>
                                        <p:tgtEl>
                                          <p:spTgt spid="13314"/>
                                        </p:tgtEl>
                                        <p:attrNameLst>
                                          <p:attrName>xshear</p:attrName>
                                        </p:attrNameLst>
                                      </p:cBhvr>
                                    </p:anim>
                                    <p:animScale>
                                      <p:cBhvr>
                                        <p:cTn id="9" dur="200" decel="100000" autoRev="1" fill="hold">
                                          <p:stCondLst>
                                            <p:cond delay="600"/>
                                          </p:stCondLst>
                                        </p:cTn>
                                        <p:tgtEl>
                                          <p:spTgt spid="13314"/>
                                        </p:tgtEl>
                                      </p:cBhvr>
                                      <p:from x="100000" y="100000"/>
                                      <p:to x="80000" y="100000"/>
                                    </p:animScale>
                                    <p:anim by="(#ppt_h/3+#ppt_w*0.1)" calcmode="lin" valueType="num">
                                      <p:cBhvr additive="sum">
                                        <p:cTn id="10" dur="200" decel="100000" autoRev="1" fill="hold">
                                          <p:stCondLst>
                                            <p:cond delay="600"/>
                                          </p:stCondLst>
                                        </p:cTn>
                                        <p:tgtEl>
                                          <p:spTgt spid="13314"/>
                                        </p:tgtEl>
                                        <p:attrNameLst>
                                          <p:attrName>ppt_x</p:attrName>
                                        </p:attrNameLst>
                                      </p:cBhvr>
                                    </p:anim>
                                  </p:childTnLst>
                                </p:cTn>
                              </p:par>
                            </p:childTnLst>
                          </p:cTn>
                        </p:par>
                        <p:par>
                          <p:cTn id="11" fill="hold" nodeType="afterGroup">
                            <p:stCondLst>
                              <p:cond delay="1000"/>
                            </p:stCondLst>
                            <p:childTnLst>
                              <p:par>
                                <p:cTn id="12" presetID="23" presetClass="entr" presetSubtype="32" fill="hold" grpId="0" nodeType="afterEffect">
                                  <p:stCondLst>
                                    <p:cond delay="1000"/>
                                  </p:stCondLst>
                                  <p:childTnLst>
                                    <p:set>
                                      <p:cBhvr>
                                        <p:cTn id="13" dur="1" fill="hold">
                                          <p:stCondLst>
                                            <p:cond delay="0"/>
                                          </p:stCondLst>
                                        </p:cTn>
                                        <p:tgtEl>
                                          <p:spTgt spid="13316"/>
                                        </p:tgtEl>
                                        <p:attrNameLst>
                                          <p:attrName>style.visibility</p:attrName>
                                        </p:attrNameLst>
                                      </p:cBhvr>
                                      <p:to>
                                        <p:strVal val="visible"/>
                                      </p:to>
                                    </p:set>
                                    <p:anim calcmode="lin" valueType="num">
                                      <p:cBhvr>
                                        <p:cTn id="14" dur="500" fill="hold"/>
                                        <p:tgtEl>
                                          <p:spTgt spid="13316"/>
                                        </p:tgtEl>
                                        <p:attrNameLst>
                                          <p:attrName>ppt_w</p:attrName>
                                        </p:attrNameLst>
                                      </p:cBhvr>
                                      <p:tavLst>
                                        <p:tav tm="0">
                                          <p:val>
                                            <p:strVal val="4*#ppt_w"/>
                                          </p:val>
                                        </p:tav>
                                        <p:tav tm="100000">
                                          <p:val>
                                            <p:strVal val="#ppt_w"/>
                                          </p:val>
                                        </p:tav>
                                      </p:tavLst>
                                    </p:anim>
                                    <p:anim calcmode="lin" valueType="num">
                                      <p:cBhvr>
                                        <p:cTn id="15" dur="500" fill="hold"/>
                                        <p:tgtEl>
                                          <p:spTgt spid="13316"/>
                                        </p:tgtEl>
                                        <p:attrNameLst>
                                          <p:attrName>ppt_h</p:attrName>
                                        </p:attrNameLst>
                                      </p:cBhvr>
                                      <p:tavLst>
                                        <p:tav tm="0">
                                          <p:val>
                                            <p:strVal val="4*#ppt_h"/>
                                          </p:val>
                                        </p:tav>
                                        <p:tav tm="100000">
                                          <p:val>
                                            <p:strVal val="#ppt_h"/>
                                          </p:val>
                                        </p:tav>
                                      </p:tavLst>
                                    </p:anim>
                                  </p:childTnLst>
                                </p:cTn>
                              </p:par>
                            </p:childTnLst>
                          </p:cTn>
                        </p:par>
                      </p:childTnLst>
                    </p:cTn>
                  </p:par>
                  <p:par>
                    <p:cTn id="16" fill="hold">
                      <p:stCondLst>
                        <p:cond delay="indefinite"/>
                      </p:stCondLst>
                      <p:childTnLst>
                        <p:par>
                          <p:cTn id="17" fill="hold" nodeType="afterGroup">
                            <p:stCondLst>
                              <p:cond delay="0"/>
                            </p:stCondLst>
                            <p:childTnLst>
                              <p:par>
                                <p:cTn id="18" presetID="12" presetClass="entr" presetSubtype="1" fill="hold" grpId="0" nodeType="clickEffect">
                                  <p:stCondLst>
                                    <p:cond delay="0"/>
                                  </p:stCondLst>
                                  <p:childTnLst>
                                    <p:set>
                                      <p:cBhvr>
                                        <p:cTn id="19" dur="1" fill="hold">
                                          <p:stCondLst>
                                            <p:cond delay="0"/>
                                          </p:stCondLst>
                                        </p:cTn>
                                        <p:tgtEl>
                                          <p:spTgt spid="13317"/>
                                        </p:tgtEl>
                                        <p:attrNameLst>
                                          <p:attrName>style.visibility</p:attrName>
                                        </p:attrNameLst>
                                      </p:cBhvr>
                                      <p:to>
                                        <p:strVal val="visible"/>
                                      </p:to>
                                    </p:set>
                                    <p:animEffect transition="in" filter="slide(fromTop)">
                                      <p:cBhvr>
                                        <p:cTn id="20" dur="500"/>
                                        <p:tgtEl>
                                          <p:spTgt spid="13317"/>
                                        </p:tgtEl>
                                      </p:cBhvr>
                                    </p:animEffect>
                                  </p:childTnLst>
                                </p:cTn>
                              </p:par>
                            </p:childTnLst>
                          </p:cTn>
                        </p:par>
                        <p:par>
                          <p:cTn id="21" fill="hold" nodeType="afterGroup">
                            <p:stCondLst>
                              <p:cond delay="500"/>
                            </p:stCondLst>
                            <p:childTnLst>
                              <p:par>
                                <p:cTn id="22" presetID="10" presetClass="entr" presetSubtype="0" fill="hold" nodeType="afterEffect">
                                  <p:stCondLst>
                                    <p:cond delay="1000"/>
                                  </p:stCondLst>
                                  <p:childTnLst>
                                    <p:set>
                                      <p:cBhvr>
                                        <p:cTn id="23" dur="1" fill="hold">
                                          <p:stCondLst>
                                            <p:cond delay="0"/>
                                          </p:stCondLst>
                                        </p:cTn>
                                        <p:tgtEl>
                                          <p:spTgt spid="13318"/>
                                        </p:tgtEl>
                                        <p:attrNameLst>
                                          <p:attrName>style.visibility</p:attrName>
                                        </p:attrNameLst>
                                      </p:cBhvr>
                                      <p:to>
                                        <p:strVal val="visible"/>
                                      </p:to>
                                    </p:set>
                                    <p:animEffect transition="in" filter="fade">
                                      <p:cBhvr>
                                        <p:cTn id="24" dur="10"/>
                                        <p:tgtEl>
                                          <p:spTgt spid="13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3316" grpId="0" animBg="1"/>
      <p:bldP spid="1331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3" name="Rectangle 9"/>
          <p:cNvSpPr>
            <a:spLocks noChangeArrowheads="1"/>
          </p:cNvSpPr>
          <p:nvPr/>
        </p:nvSpPr>
        <p:spPr bwMode="auto">
          <a:xfrm>
            <a:off x="0" y="0"/>
            <a:ext cx="9144000" cy="6858000"/>
          </a:xfrm>
          <a:prstGeom prst="rect">
            <a:avLst/>
          </a:prstGeom>
          <a:noFill/>
          <a:ln w="12700">
            <a:noFill/>
            <a:miter lim="800000"/>
            <a:headEnd/>
            <a:tailEnd/>
          </a:ln>
          <a:effectLst/>
        </p:spPr>
        <p:txBody>
          <a:bodyPr lIns="90488" tIns="44450" rIns="90488" bIns="44450"/>
          <a:lstStyle/>
          <a:p>
            <a:pPr marL="342900" indent="-342900" eaLnBrk="0" fontAlgn="base" hangingPunct="0">
              <a:spcBef>
                <a:spcPct val="0"/>
              </a:spcBef>
              <a:spcAft>
                <a:spcPct val="0"/>
              </a:spcAft>
              <a:defRPr/>
            </a:pPr>
            <a:endParaRPr lang="en-GB" dirty="0">
              <a:solidFill>
                <a:srgbClr val="FFFFFF"/>
              </a:solidFill>
              <a:effectLst>
                <a:outerShdw blurRad="38100" dist="38100" dir="2700000" algn="tl">
                  <a:srgbClr val="000000"/>
                </a:outerShdw>
              </a:effectLst>
              <a:latin typeface="Times New Roman" pitchFamily="18" charset="0"/>
              <a:cs typeface="Arial" pitchFamily="34" charset="0"/>
            </a:endParaRPr>
          </a:p>
          <a:p>
            <a:pPr marL="342900" indent="-342900" eaLnBrk="0" fontAlgn="base" hangingPunct="0">
              <a:spcBef>
                <a:spcPct val="0"/>
              </a:spcBef>
              <a:spcAft>
                <a:spcPct val="0"/>
              </a:spcAft>
              <a:defRPr/>
            </a:pPr>
            <a:r>
              <a:rPr lang="en-GB" sz="4000" dirty="0" smtClean="0">
                <a:solidFill>
                  <a:srgbClr val="FF0000"/>
                </a:solidFill>
                <a:latin typeface="Times New Roman" pitchFamily="18" charset="0"/>
                <a:cs typeface="Times New Roman" pitchFamily="18" charset="0"/>
              </a:rPr>
              <a:t>Simple </a:t>
            </a:r>
            <a:r>
              <a:rPr lang="en-GB" sz="4000" dirty="0">
                <a:solidFill>
                  <a:srgbClr val="FF0000"/>
                </a:solidFill>
                <a:latin typeface="Times New Roman" pitchFamily="18" charset="0"/>
                <a:cs typeface="Times New Roman" pitchFamily="18" charset="0"/>
              </a:rPr>
              <a:t>two-input one-output problem </a:t>
            </a:r>
            <a:endParaRPr lang="en-GB" sz="4000" dirty="0" smtClean="0">
              <a:solidFill>
                <a:srgbClr val="FF0000"/>
              </a:solidFill>
              <a:latin typeface="Times New Roman" pitchFamily="18" charset="0"/>
              <a:cs typeface="Times New Roman" pitchFamily="18" charset="0"/>
            </a:endParaRPr>
          </a:p>
          <a:p>
            <a:pPr marL="342900" indent="-342900" eaLnBrk="0" fontAlgn="base" hangingPunct="0">
              <a:spcBef>
                <a:spcPct val="0"/>
              </a:spcBef>
              <a:spcAft>
                <a:spcPct val="0"/>
              </a:spcAft>
              <a:defRPr/>
            </a:pPr>
            <a:r>
              <a:rPr lang="en-GB" sz="4000" dirty="0" smtClean="0">
                <a:solidFill>
                  <a:srgbClr val="FF0000"/>
                </a:solidFill>
                <a:latin typeface="Times New Roman" pitchFamily="18" charset="0"/>
                <a:cs typeface="Times New Roman" pitchFamily="18" charset="0"/>
              </a:rPr>
              <a:t>that </a:t>
            </a:r>
            <a:r>
              <a:rPr lang="en-GB" sz="4000" dirty="0">
                <a:solidFill>
                  <a:srgbClr val="FF0000"/>
                </a:solidFill>
                <a:latin typeface="Times New Roman" pitchFamily="18" charset="0"/>
                <a:cs typeface="Times New Roman" pitchFamily="18" charset="0"/>
              </a:rPr>
              <a:t>includes three </a:t>
            </a:r>
            <a:r>
              <a:rPr lang="en-GB" sz="4000" dirty="0" smtClean="0">
                <a:solidFill>
                  <a:srgbClr val="FF0000"/>
                </a:solidFill>
                <a:latin typeface="Times New Roman" pitchFamily="18" charset="0"/>
                <a:cs typeface="Times New Roman" pitchFamily="18" charset="0"/>
              </a:rPr>
              <a:t>rules:</a:t>
            </a:r>
          </a:p>
          <a:p>
            <a:pPr marL="342900" indent="-342900" algn="just" eaLnBrk="0" fontAlgn="base" hangingPunct="0">
              <a:spcBef>
                <a:spcPct val="0"/>
              </a:spcBef>
              <a:spcAft>
                <a:spcPct val="0"/>
              </a:spcAft>
              <a:defRPr/>
            </a:pPr>
            <a:endParaRPr lang="en-GB" sz="1000" dirty="0" smtClean="0">
              <a:solidFill>
                <a:srgbClr val="FFFFFF"/>
              </a:solidFill>
              <a:effectLst>
                <a:outerShdw blurRad="38100" dist="38100" dir="2700000" algn="tl">
                  <a:srgbClr val="000000"/>
                </a:outerShdw>
              </a:effectLst>
              <a:cs typeface="Arial" pitchFamily="34" charset="0"/>
            </a:endParaRPr>
          </a:p>
          <a:p>
            <a:pPr marL="342900" indent="-342900" algn="just" eaLnBrk="0" fontAlgn="base" hangingPunct="0">
              <a:spcBef>
                <a:spcPct val="0"/>
              </a:spcBef>
              <a:spcAft>
                <a:spcPct val="0"/>
              </a:spcAft>
              <a:defRPr/>
            </a:pPr>
            <a:r>
              <a:rPr lang="en-GB" sz="2600" dirty="0">
                <a:solidFill>
                  <a:srgbClr val="FAFD00"/>
                </a:solidFill>
                <a:effectLst>
                  <a:outerShdw blurRad="38100" dist="38100" dir="2700000" algn="tl">
                    <a:srgbClr val="000000"/>
                  </a:outerShdw>
                </a:effectLst>
                <a:cs typeface="Arial" pitchFamily="34" charset="0"/>
              </a:rPr>
              <a:t>	</a:t>
            </a:r>
            <a:endParaRPr lang="en-GB" sz="2600" dirty="0" smtClean="0">
              <a:solidFill>
                <a:srgbClr val="FAFD00"/>
              </a:solidFill>
              <a:effectLst>
                <a:outerShdw blurRad="38100" dist="38100" dir="2700000" algn="tl">
                  <a:srgbClr val="000000"/>
                </a:outerShdw>
              </a:effectLst>
              <a:cs typeface="Arial" pitchFamily="34" charset="0"/>
            </a:endParaRPr>
          </a:p>
          <a:p>
            <a:pPr marL="342900" indent="-342900" algn="just" eaLnBrk="0" fontAlgn="base" hangingPunct="0">
              <a:spcBef>
                <a:spcPct val="0"/>
              </a:spcBef>
              <a:spcAft>
                <a:spcPct val="0"/>
              </a:spcAft>
              <a:defRPr/>
            </a:pPr>
            <a:r>
              <a:rPr lang="en-GB" sz="2600" dirty="0" smtClean="0">
                <a:solidFill>
                  <a:srgbClr val="FAFD00"/>
                </a:solidFill>
                <a:effectLst>
                  <a:outerShdw blurRad="38100" dist="38100" dir="2700000" algn="tl">
                    <a:srgbClr val="000000"/>
                  </a:outerShdw>
                </a:effectLst>
                <a:latin typeface="Times New Roman" pitchFamily="18" charset="0"/>
                <a:cs typeface="Arial" pitchFamily="34" charset="0"/>
              </a:rPr>
              <a:t>     </a:t>
            </a:r>
            <a:r>
              <a:rPr lang="en-GB" sz="2600" dirty="0" smtClean="0">
                <a:latin typeface="Times New Roman" pitchFamily="18" charset="0"/>
                <a:cs typeface="Times New Roman" pitchFamily="18" charset="0"/>
              </a:rPr>
              <a:t>Rule</a:t>
            </a:r>
            <a:r>
              <a:rPr lang="en-GB" sz="2600" dirty="0">
                <a:latin typeface="Times New Roman" pitchFamily="18" charset="0"/>
                <a:cs typeface="Times New Roman" pitchFamily="18" charset="0"/>
              </a:rPr>
              <a:t>: 1			Rule: 1</a:t>
            </a:r>
          </a:p>
          <a:p>
            <a:pPr marL="342900" indent="-342900" algn="just" eaLnBrk="0" fontAlgn="base" hangingPunct="0">
              <a:spcBef>
                <a:spcPct val="0"/>
              </a:spcBef>
              <a:spcAft>
                <a:spcPct val="0"/>
              </a:spcAft>
              <a:defRPr/>
            </a:pPr>
            <a:r>
              <a:rPr lang="en-GB" sz="2600" dirty="0">
                <a:latin typeface="Times New Roman" pitchFamily="18" charset="0"/>
                <a:cs typeface="Times New Roman" pitchFamily="18" charset="0"/>
              </a:rPr>
              <a:t>	IF	      </a:t>
            </a:r>
            <a:r>
              <a:rPr lang="en-GB" sz="2600" i="1" dirty="0">
                <a:solidFill>
                  <a:srgbClr val="FFFF00"/>
                </a:solidFill>
                <a:latin typeface="Times New Roman" pitchFamily="18" charset="0"/>
                <a:cs typeface="Times New Roman" pitchFamily="18" charset="0"/>
              </a:rPr>
              <a:t>x</a:t>
            </a:r>
            <a:r>
              <a:rPr lang="en-GB" sz="2600" dirty="0">
                <a:solidFill>
                  <a:srgbClr val="FFFF00"/>
                </a:solidFill>
                <a:latin typeface="Times New Roman" pitchFamily="18" charset="0"/>
                <a:cs typeface="Times New Roman" pitchFamily="18" charset="0"/>
              </a:rPr>
              <a:t> is </a:t>
            </a:r>
            <a:r>
              <a:rPr lang="en-GB" sz="2600" i="1" dirty="0">
                <a:solidFill>
                  <a:srgbClr val="FFFF00"/>
                </a:solidFill>
                <a:latin typeface="Times New Roman" pitchFamily="18" charset="0"/>
                <a:cs typeface="Times New Roman" pitchFamily="18" charset="0"/>
              </a:rPr>
              <a:t>A</a:t>
            </a:r>
            <a:r>
              <a:rPr lang="en-GB" sz="2600" dirty="0">
                <a:solidFill>
                  <a:srgbClr val="FFFF00"/>
                </a:solidFill>
                <a:latin typeface="Times New Roman" pitchFamily="18" charset="0"/>
                <a:cs typeface="Times New Roman" pitchFamily="18" charset="0"/>
              </a:rPr>
              <a:t>3</a:t>
            </a:r>
            <a:r>
              <a:rPr lang="en-GB" sz="2600" dirty="0">
                <a:latin typeface="Times New Roman" pitchFamily="18" charset="0"/>
                <a:cs typeface="Times New Roman" pitchFamily="18" charset="0"/>
              </a:rPr>
              <a:t>		IF	</a:t>
            </a:r>
            <a:r>
              <a:rPr lang="en-GB" sz="2600" dirty="0">
                <a:solidFill>
                  <a:srgbClr val="FFFF00"/>
                </a:solidFill>
                <a:latin typeface="Times New Roman" pitchFamily="18" charset="0"/>
                <a:cs typeface="Times New Roman" pitchFamily="18" charset="0"/>
              </a:rPr>
              <a:t>  </a:t>
            </a:r>
            <a:r>
              <a:rPr lang="en-GB" sz="2600" i="1" dirty="0">
                <a:solidFill>
                  <a:srgbClr val="FFFF00"/>
                </a:solidFill>
                <a:latin typeface="Times New Roman" pitchFamily="18" charset="0"/>
                <a:cs typeface="Times New Roman" pitchFamily="18" charset="0"/>
              </a:rPr>
              <a:t>project_funding</a:t>
            </a:r>
            <a:r>
              <a:rPr lang="en-GB" sz="2600" dirty="0">
                <a:solidFill>
                  <a:srgbClr val="FFFF00"/>
                </a:solidFill>
                <a:latin typeface="Times New Roman" pitchFamily="18" charset="0"/>
                <a:cs typeface="Times New Roman" pitchFamily="18" charset="0"/>
              </a:rPr>
              <a:t> is </a:t>
            </a:r>
            <a:r>
              <a:rPr lang="en-GB" sz="2600" i="1" dirty="0">
                <a:solidFill>
                  <a:srgbClr val="FFFF00"/>
                </a:solidFill>
                <a:latin typeface="Times New Roman" pitchFamily="18" charset="0"/>
                <a:cs typeface="Times New Roman" pitchFamily="18" charset="0"/>
              </a:rPr>
              <a:t>adequate</a:t>
            </a:r>
            <a:endParaRPr lang="en-GB" sz="2600" dirty="0">
              <a:solidFill>
                <a:srgbClr val="FFFF00"/>
              </a:solidFill>
              <a:latin typeface="Times New Roman" pitchFamily="18" charset="0"/>
              <a:cs typeface="Times New Roman" pitchFamily="18" charset="0"/>
            </a:endParaRPr>
          </a:p>
          <a:p>
            <a:pPr marL="342900" indent="-342900" algn="just" eaLnBrk="0" fontAlgn="base" hangingPunct="0">
              <a:spcBef>
                <a:spcPct val="0"/>
              </a:spcBef>
              <a:spcAft>
                <a:spcPct val="0"/>
              </a:spcAft>
              <a:defRPr/>
            </a:pPr>
            <a:r>
              <a:rPr lang="en-GB" sz="2600" dirty="0">
                <a:latin typeface="Times New Roman" pitchFamily="18" charset="0"/>
                <a:cs typeface="Times New Roman" pitchFamily="18" charset="0"/>
              </a:rPr>
              <a:t>	OR	      </a:t>
            </a:r>
            <a:r>
              <a:rPr lang="en-GB" sz="2600" i="1" dirty="0">
                <a:solidFill>
                  <a:srgbClr val="FFFF00"/>
                </a:solidFill>
                <a:latin typeface="Times New Roman" pitchFamily="18" charset="0"/>
                <a:cs typeface="Times New Roman" pitchFamily="18" charset="0"/>
              </a:rPr>
              <a:t>y</a:t>
            </a:r>
            <a:r>
              <a:rPr lang="en-GB" sz="2600" dirty="0">
                <a:solidFill>
                  <a:srgbClr val="FFFF00"/>
                </a:solidFill>
                <a:latin typeface="Times New Roman" pitchFamily="18" charset="0"/>
                <a:cs typeface="Times New Roman" pitchFamily="18" charset="0"/>
              </a:rPr>
              <a:t> is </a:t>
            </a:r>
            <a:r>
              <a:rPr lang="en-GB" sz="2600" i="1" dirty="0">
                <a:solidFill>
                  <a:srgbClr val="FFFF00"/>
                </a:solidFill>
                <a:latin typeface="Times New Roman" pitchFamily="18" charset="0"/>
                <a:cs typeface="Times New Roman" pitchFamily="18" charset="0"/>
              </a:rPr>
              <a:t>B</a:t>
            </a:r>
            <a:r>
              <a:rPr lang="en-GB" sz="2600" dirty="0">
                <a:solidFill>
                  <a:srgbClr val="FFFF00"/>
                </a:solidFill>
                <a:latin typeface="Times New Roman" pitchFamily="18" charset="0"/>
                <a:cs typeface="Times New Roman" pitchFamily="18" charset="0"/>
              </a:rPr>
              <a:t>1</a:t>
            </a:r>
            <a:r>
              <a:rPr lang="en-GB" sz="2600" dirty="0">
                <a:latin typeface="Times New Roman" pitchFamily="18" charset="0"/>
                <a:cs typeface="Times New Roman" pitchFamily="18" charset="0"/>
              </a:rPr>
              <a:t>		OR	</a:t>
            </a:r>
            <a:r>
              <a:rPr lang="en-GB" sz="2600" dirty="0">
                <a:solidFill>
                  <a:srgbClr val="FFFF00"/>
                </a:solidFill>
                <a:latin typeface="Times New Roman" pitchFamily="18" charset="0"/>
                <a:cs typeface="Times New Roman" pitchFamily="18" charset="0"/>
              </a:rPr>
              <a:t>  </a:t>
            </a:r>
            <a:r>
              <a:rPr lang="en-GB" sz="2600" i="1" dirty="0" smtClean="0">
                <a:solidFill>
                  <a:srgbClr val="FFFF00"/>
                </a:solidFill>
                <a:latin typeface="Times New Roman" pitchFamily="18" charset="0"/>
                <a:cs typeface="Times New Roman" pitchFamily="18" charset="0"/>
              </a:rPr>
              <a:t>project staffing</a:t>
            </a:r>
            <a:r>
              <a:rPr lang="en-GB" sz="2600" dirty="0" smtClean="0">
                <a:solidFill>
                  <a:srgbClr val="FFFF00"/>
                </a:solidFill>
                <a:latin typeface="Times New Roman" pitchFamily="18" charset="0"/>
                <a:cs typeface="Times New Roman" pitchFamily="18" charset="0"/>
              </a:rPr>
              <a:t> </a:t>
            </a:r>
            <a:r>
              <a:rPr lang="en-GB" sz="2600" dirty="0">
                <a:solidFill>
                  <a:srgbClr val="FFFF00"/>
                </a:solidFill>
                <a:latin typeface="Times New Roman" pitchFamily="18" charset="0"/>
                <a:cs typeface="Times New Roman" pitchFamily="18" charset="0"/>
              </a:rPr>
              <a:t>is </a:t>
            </a:r>
            <a:r>
              <a:rPr lang="en-GB" sz="2600" i="1" dirty="0">
                <a:solidFill>
                  <a:srgbClr val="FFFF00"/>
                </a:solidFill>
                <a:latin typeface="Times New Roman" pitchFamily="18" charset="0"/>
                <a:cs typeface="Times New Roman" pitchFamily="18" charset="0"/>
              </a:rPr>
              <a:t>small</a:t>
            </a:r>
            <a:endParaRPr lang="en-GB" sz="2600" dirty="0">
              <a:solidFill>
                <a:srgbClr val="FFFF00"/>
              </a:solidFill>
              <a:latin typeface="Times New Roman" pitchFamily="18" charset="0"/>
              <a:cs typeface="Times New Roman" pitchFamily="18" charset="0"/>
            </a:endParaRPr>
          </a:p>
          <a:p>
            <a:pPr marL="342900" indent="-342900" algn="just" eaLnBrk="0" fontAlgn="base" hangingPunct="0">
              <a:spcBef>
                <a:spcPct val="0"/>
              </a:spcBef>
              <a:spcAft>
                <a:spcPct val="0"/>
              </a:spcAft>
              <a:defRPr/>
            </a:pPr>
            <a:r>
              <a:rPr lang="en-GB" sz="2600" dirty="0">
                <a:latin typeface="Times New Roman" pitchFamily="18" charset="0"/>
                <a:cs typeface="Times New Roman" pitchFamily="18" charset="0"/>
              </a:rPr>
              <a:t>	THEN  </a:t>
            </a:r>
            <a:r>
              <a:rPr lang="en-GB" sz="2600" i="1" dirty="0">
                <a:solidFill>
                  <a:srgbClr val="FF00FF"/>
                </a:solidFill>
                <a:latin typeface="Times New Roman" pitchFamily="18" charset="0"/>
                <a:cs typeface="Times New Roman" pitchFamily="18" charset="0"/>
              </a:rPr>
              <a:t>z</a:t>
            </a:r>
            <a:r>
              <a:rPr lang="en-GB" sz="2600" dirty="0">
                <a:solidFill>
                  <a:srgbClr val="FF00FF"/>
                </a:solidFill>
                <a:latin typeface="Times New Roman" pitchFamily="18" charset="0"/>
                <a:cs typeface="Times New Roman" pitchFamily="18" charset="0"/>
              </a:rPr>
              <a:t> is </a:t>
            </a:r>
            <a:r>
              <a:rPr lang="en-GB" sz="2600" i="1" dirty="0">
                <a:solidFill>
                  <a:srgbClr val="FF00FF"/>
                </a:solidFill>
                <a:latin typeface="Times New Roman" pitchFamily="18" charset="0"/>
                <a:cs typeface="Times New Roman" pitchFamily="18" charset="0"/>
              </a:rPr>
              <a:t>C</a:t>
            </a:r>
            <a:r>
              <a:rPr lang="en-GB" sz="2600" dirty="0">
                <a:solidFill>
                  <a:srgbClr val="FF00FF"/>
                </a:solidFill>
                <a:latin typeface="Times New Roman" pitchFamily="18" charset="0"/>
                <a:cs typeface="Times New Roman" pitchFamily="18" charset="0"/>
              </a:rPr>
              <a:t>1</a:t>
            </a:r>
            <a:r>
              <a:rPr lang="en-GB" sz="2600" dirty="0">
                <a:latin typeface="Times New Roman" pitchFamily="18" charset="0"/>
                <a:cs typeface="Times New Roman" pitchFamily="18" charset="0"/>
              </a:rPr>
              <a:t>		THEN </a:t>
            </a:r>
            <a:r>
              <a:rPr lang="en-GB" sz="2600" i="1" dirty="0">
                <a:solidFill>
                  <a:srgbClr val="FF00FF"/>
                </a:solidFill>
                <a:latin typeface="Times New Roman" pitchFamily="18" charset="0"/>
                <a:cs typeface="Times New Roman" pitchFamily="18" charset="0"/>
              </a:rPr>
              <a:t>risk</a:t>
            </a:r>
            <a:r>
              <a:rPr lang="en-GB" sz="2600" dirty="0">
                <a:solidFill>
                  <a:srgbClr val="FF00FF"/>
                </a:solidFill>
                <a:latin typeface="Times New Roman" pitchFamily="18" charset="0"/>
                <a:cs typeface="Times New Roman" pitchFamily="18" charset="0"/>
              </a:rPr>
              <a:t> is </a:t>
            </a:r>
            <a:r>
              <a:rPr lang="en-GB" sz="2600" i="1" dirty="0">
                <a:solidFill>
                  <a:srgbClr val="FF00FF"/>
                </a:solidFill>
                <a:latin typeface="Times New Roman" pitchFamily="18" charset="0"/>
                <a:cs typeface="Times New Roman" pitchFamily="18" charset="0"/>
              </a:rPr>
              <a:t>low</a:t>
            </a:r>
            <a:endParaRPr lang="en-GB" sz="2600" dirty="0">
              <a:solidFill>
                <a:srgbClr val="FF00FF"/>
              </a:solidFill>
              <a:latin typeface="Times New Roman" pitchFamily="18" charset="0"/>
              <a:cs typeface="Times New Roman" pitchFamily="18" charset="0"/>
            </a:endParaRPr>
          </a:p>
          <a:p>
            <a:pPr marL="342900" indent="-342900" algn="just" eaLnBrk="0" fontAlgn="base" hangingPunct="0">
              <a:spcBef>
                <a:spcPct val="0"/>
              </a:spcBef>
              <a:spcAft>
                <a:spcPct val="0"/>
              </a:spcAft>
              <a:defRPr/>
            </a:pPr>
            <a:endParaRPr lang="en-GB" sz="1000" dirty="0">
              <a:latin typeface="Times New Roman" pitchFamily="18" charset="0"/>
              <a:cs typeface="Times New Roman" pitchFamily="18" charset="0"/>
            </a:endParaRPr>
          </a:p>
          <a:p>
            <a:pPr marL="342900" indent="-342900" algn="just" eaLnBrk="0" fontAlgn="base" hangingPunct="0">
              <a:spcBef>
                <a:spcPct val="0"/>
              </a:spcBef>
              <a:spcAft>
                <a:spcPct val="0"/>
              </a:spcAft>
              <a:defRPr/>
            </a:pPr>
            <a:r>
              <a:rPr lang="en-GB" sz="2600" dirty="0">
                <a:latin typeface="Times New Roman" pitchFamily="18" charset="0"/>
                <a:cs typeface="Times New Roman" pitchFamily="18" charset="0"/>
              </a:rPr>
              <a:t>	Rule: 2			Rule: 2</a:t>
            </a:r>
          </a:p>
          <a:p>
            <a:pPr marL="342900" indent="-342900" algn="just" eaLnBrk="0" fontAlgn="base" hangingPunct="0">
              <a:spcBef>
                <a:spcPct val="0"/>
              </a:spcBef>
              <a:spcAft>
                <a:spcPct val="0"/>
              </a:spcAft>
              <a:defRPr/>
            </a:pPr>
            <a:r>
              <a:rPr lang="en-GB" sz="2600" dirty="0">
                <a:latin typeface="Times New Roman" pitchFamily="18" charset="0"/>
                <a:cs typeface="Times New Roman" pitchFamily="18" charset="0"/>
              </a:rPr>
              <a:t>	IF	     </a:t>
            </a:r>
            <a:r>
              <a:rPr lang="en-GB" sz="2600" i="1" dirty="0">
                <a:solidFill>
                  <a:srgbClr val="FFFF00"/>
                </a:solidFill>
                <a:latin typeface="Times New Roman" pitchFamily="18" charset="0"/>
                <a:cs typeface="Times New Roman" pitchFamily="18" charset="0"/>
              </a:rPr>
              <a:t>x </a:t>
            </a:r>
            <a:r>
              <a:rPr lang="en-GB" sz="2600" dirty="0">
                <a:solidFill>
                  <a:srgbClr val="FFFF00"/>
                </a:solidFill>
                <a:latin typeface="Times New Roman" pitchFamily="18" charset="0"/>
                <a:cs typeface="Times New Roman" pitchFamily="18" charset="0"/>
              </a:rPr>
              <a:t>is </a:t>
            </a:r>
            <a:r>
              <a:rPr lang="en-GB" sz="2600" i="1" dirty="0">
                <a:solidFill>
                  <a:srgbClr val="FFFF00"/>
                </a:solidFill>
                <a:latin typeface="Times New Roman" pitchFamily="18" charset="0"/>
                <a:cs typeface="Times New Roman" pitchFamily="18" charset="0"/>
              </a:rPr>
              <a:t>A</a:t>
            </a:r>
            <a:r>
              <a:rPr lang="en-GB" sz="2600" dirty="0">
                <a:solidFill>
                  <a:srgbClr val="FFFF00"/>
                </a:solidFill>
                <a:latin typeface="Times New Roman" pitchFamily="18" charset="0"/>
                <a:cs typeface="Times New Roman" pitchFamily="18" charset="0"/>
              </a:rPr>
              <a:t>2</a:t>
            </a:r>
            <a:r>
              <a:rPr lang="en-GB" sz="2600" dirty="0">
                <a:latin typeface="Times New Roman" pitchFamily="18" charset="0"/>
                <a:cs typeface="Times New Roman" pitchFamily="18" charset="0"/>
              </a:rPr>
              <a:t>		IF	  </a:t>
            </a:r>
            <a:r>
              <a:rPr lang="en-GB" sz="2600" i="1" dirty="0">
                <a:solidFill>
                  <a:srgbClr val="FFFF00"/>
                </a:solidFill>
                <a:latin typeface="Times New Roman" pitchFamily="18" charset="0"/>
                <a:cs typeface="Times New Roman" pitchFamily="18" charset="0"/>
              </a:rPr>
              <a:t>project_funding</a:t>
            </a:r>
            <a:r>
              <a:rPr lang="en-GB" sz="2600" dirty="0">
                <a:solidFill>
                  <a:srgbClr val="FFFF00"/>
                </a:solidFill>
                <a:latin typeface="Times New Roman" pitchFamily="18" charset="0"/>
                <a:cs typeface="Times New Roman" pitchFamily="18" charset="0"/>
              </a:rPr>
              <a:t> is </a:t>
            </a:r>
            <a:r>
              <a:rPr lang="en-GB" sz="2600" i="1" dirty="0">
                <a:solidFill>
                  <a:srgbClr val="FFFF00"/>
                </a:solidFill>
                <a:latin typeface="Times New Roman" pitchFamily="18" charset="0"/>
                <a:cs typeface="Times New Roman" pitchFamily="18" charset="0"/>
              </a:rPr>
              <a:t>marginal</a:t>
            </a:r>
            <a:endParaRPr lang="en-GB" sz="2600" dirty="0">
              <a:solidFill>
                <a:srgbClr val="FFFF00"/>
              </a:solidFill>
              <a:latin typeface="Times New Roman" pitchFamily="18" charset="0"/>
              <a:cs typeface="Times New Roman" pitchFamily="18" charset="0"/>
            </a:endParaRPr>
          </a:p>
          <a:p>
            <a:pPr marL="342900" indent="-342900" algn="just" eaLnBrk="0" fontAlgn="base" hangingPunct="0">
              <a:spcBef>
                <a:spcPct val="0"/>
              </a:spcBef>
              <a:spcAft>
                <a:spcPct val="0"/>
              </a:spcAft>
              <a:defRPr/>
            </a:pPr>
            <a:r>
              <a:rPr lang="en-GB" sz="2600" dirty="0">
                <a:latin typeface="Times New Roman" pitchFamily="18" charset="0"/>
                <a:cs typeface="Times New Roman" pitchFamily="18" charset="0"/>
              </a:rPr>
              <a:t>	AND    </a:t>
            </a:r>
            <a:r>
              <a:rPr lang="en-GB" sz="2600" i="1" dirty="0">
                <a:solidFill>
                  <a:srgbClr val="FFFF00"/>
                </a:solidFill>
                <a:latin typeface="Times New Roman" pitchFamily="18" charset="0"/>
                <a:cs typeface="Times New Roman" pitchFamily="18" charset="0"/>
              </a:rPr>
              <a:t>y</a:t>
            </a:r>
            <a:r>
              <a:rPr lang="en-GB" sz="2600" dirty="0">
                <a:solidFill>
                  <a:srgbClr val="FFFF00"/>
                </a:solidFill>
                <a:latin typeface="Times New Roman" pitchFamily="18" charset="0"/>
                <a:cs typeface="Times New Roman" pitchFamily="18" charset="0"/>
              </a:rPr>
              <a:t> is </a:t>
            </a:r>
            <a:r>
              <a:rPr lang="en-GB" sz="2600" i="1" dirty="0">
                <a:solidFill>
                  <a:srgbClr val="FFFF00"/>
                </a:solidFill>
                <a:latin typeface="Times New Roman" pitchFamily="18" charset="0"/>
                <a:cs typeface="Times New Roman" pitchFamily="18" charset="0"/>
              </a:rPr>
              <a:t>B</a:t>
            </a:r>
            <a:r>
              <a:rPr lang="en-GB" sz="2600" dirty="0">
                <a:solidFill>
                  <a:srgbClr val="FFFF00"/>
                </a:solidFill>
                <a:latin typeface="Times New Roman" pitchFamily="18" charset="0"/>
                <a:cs typeface="Times New Roman" pitchFamily="18" charset="0"/>
              </a:rPr>
              <a:t>2</a:t>
            </a:r>
            <a:r>
              <a:rPr lang="en-GB" sz="2600" dirty="0">
                <a:latin typeface="Times New Roman" pitchFamily="18" charset="0"/>
                <a:cs typeface="Times New Roman" pitchFamily="18" charset="0"/>
              </a:rPr>
              <a:t>		AND	  </a:t>
            </a:r>
            <a:r>
              <a:rPr lang="en-GB" sz="2600" i="1" dirty="0" err="1">
                <a:solidFill>
                  <a:srgbClr val="FFFF00"/>
                </a:solidFill>
                <a:latin typeface="Times New Roman" pitchFamily="18" charset="0"/>
                <a:cs typeface="Times New Roman" pitchFamily="18" charset="0"/>
              </a:rPr>
              <a:t>project_staffing</a:t>
            </a:r>
            <a:r>
              <a:rPr lang="en-GB" sz="2600" dirty="0">
                <a:solidFill>
                  <a:srgbClr val="FFFF00"/>
                </a:solidFill>
                <a:latin typeface="Times New Roman" pitchFamily="18" charset="0"/>
                <a:cs typeface="Times New Roman" pitchFamily="18" charset="0"/>
              </a:rPr>
              <a:t> is </a:t>
            </a:r>
            <a:r>
              <a:rPr lang="en-GB" sz="2600" i="1" dirty="0">
                <a:solidFill>
                  <a:srgbClr val="FFFF00"/>
                </a:solidFill>
                <a:latin typeface="Times New Roman" pitchFamily="18" charset="0"/>
                <a:cs typeface="Times New Roman" pitchFamily="18" charset="0"/>
              </a:rPr>
              <a:t>large</a:t>
            </a:r>
            <a:endParaRPr lang="en-GB" sz="2600" dirty="0">
              <a:solidFill>
                <a:srgbClr val="FFFF00"/>
              </a:solidFill>
              <a:latin typeface="Times New Roman" pitchFamily="18" charset="0"/>
              <a:cs typeface="Times New Roman" pitchFamily="18" charset="0"/>
            </a:endParaRPr>
          </a:p>
          <a:p>
            <a:pPr marL="342900" indent="-342900" algn="just" eaLnBrk="0" fontAlgn="base" hangingPunct="0">
              <a:spcBef>
                <a:spcPct val="0"/>
              </a:spcBef>
              <a:spcAft>
                <a:spcPct val="0"/>
              </a:spcAft>
              <a:defRPr/>
            </a:pPr>
            <a:r>
              <a:rPr lang="en-GB" sz="2600" dirty="0">
                <a:latin typeface="Times New Roman" pitchFamily="18" charset="0"/>
                <a:cs typeface="Times New Roman" pitchFamily="18" charset="0"/>
              </a:rPr>
              <a:t>	THEN  </a:t>
            </a:r>
            <a:r>
              <a:rPr lang="en-GB" sz="2600" i="1" dirty="0">
                <a:solidFill>
                  <a:srgbClr val="FF00FF"/>
                </a:solidFill>
                <a:latin typeface="Times New Roman" pitchFamily="18" charset="0"/>
                <a:cs typeface="Times New Roman" pitchFamily="18" charset="0"/>
              </a:rPr>
              <a:t>z</a:t>
            </a:r>
            <a:r>
              <a:rPr lang="en-GB" sz="2600" dirty="0">
                <a:solidFill>
                  <a:srgbClr val="FF00FF"/>
                </a:solidFill>
                <a:latin typeface="Times New Roman" pitchFamily="18" charset="0"/>
                <a:cs typeface="Times New Roman" pitchFamily="18" charset="0"/>
              </a:rPr>
              <a:t> is </a:t>
            </a:r>
            <a:r>
              <a:rPr lang="en-GB" sz="2600" i="1" dirty="0">
                <a:solidFill>
                  <a:srgbClr val="FF00FF"/>
                </a:solidFill>
                <a:latin typeface="Times New Roman" pitchFamily="18" charset="0"/>
                <a:cs typeface="Times New Roman" pitchFamily="18" charset="0"/>
              </a:rPr>
              <a:t>C</a:t>
            </a:r>
            <a:r>
              <a:rPr lang="en-GB" sz="2600" dirty="0">
                <a:solidFill>
                  <a:srgbClr val="FF00FF"/>
                </a:solidFill>
                <a:latin typeface="Times New Roman" pitchFamily="18" charset="0"/>
                <a:cs typeface="Times New Roman" pitchFamily="18" charset="0"/>
              </a:rPr>
              <a:t>2</a:t>
            </a:r>
            <a:r>
              <a:rPr lang="en-GB" sz="2600" dirty="0">
                <a:latin typeface="Times New Roman" pitchFamily="18" charset="0"/>
                <a:cs typeface="Times New Roman" pitchFamily="18" charset="0"/>
              </a:rPr>
              <a:t>		THEN </a:t>
            </a:r>
            <a:r>
              <a:rPr lang="en-GB" sz="2600" i="1" dirty="0">
                <a:solidFill>
                  <a:srgbClr val="FF00FF"/>
                </a:solidFill>
                <a:latin typeface="Times New Roman" pitchFamily="18" charset="0"/>
                <a:cs typeface="Times New Roman" pitchFamily="18" charset="0"/>
              </a:rPr>
              <a:t>risk</a:t>
            </a:r>
            <a:r>
              <a:rPr lang="en-GB" sz="2600" dirty="0">
                <a:solidFill>
                  <a:srgbClr val="FF00FF"/>
                </a:solidFill>
                <a:latin typeface="Times New Roman" pitchFamily="18" charset="0"/>
                <a:cs typeface="Times New Roman" pitchFamily="18" charset="0"/>
              </a:rPr>
              <a:t> is </a:t>
            </a:r>
            <a:r>
              <a:rPr lang="en-GB" sz="2600" i="1" dirty="0">
                <a:solidFill>
                  <a:srgbClr val="FF00FF"/>
                </a:solidFill>
                <a:latin typeface="Times New Roman" pitchFamily="18" charset="0"/>
                <a:cs typeface="Times New Roman" pitchFamily="18" charset="0"/>
              </a:rPr>
              <a:t>normal</a:t>
            </a:r>
            <a:endParaRPr lang="en-GB" sz="2600" dirty="0">
              <a:solidFill>
                <a:srgbClr val="FF00FF"/>
              </a:solidFill>
              <a:latin typeface="Times New Roman" pitchFamily="18" charset="0"/>
              <a:cs typeface="Times New Roman" pitchFamily="18" charset="0"/>
            </a:endParaRPr>
          </a:p>
          <a:p>
            <a:pPr marL="342900" indent="-342900" algn="just" eaLnBrk="0" fontAlgn="base" hangingPunct="0">
              <a:spcBef>
                <a:spcPct val="0"/>
              </a:spcBef>
              <a:spcAft>
                <a:spcPct val="0"/>
              </a:spcAft>
              <a:defRPr/>
            </a:pPr>
            <a:endParaRPr lang="en-GB" sz="1000" dirty="0">
              <a:latin typeface="Times New Roman" pitchFamily="18" charset="0"/>
              <a:cs typeface="Times New Roman" pitchFamily="18" charset="0"/>
            </a:endParaRPr>
          </a:p>
          <a:p>
            <a:pPr marL="342900" indent="-342900" algn="just" eaLnBrk="0" fontAlgn="base" hangingPunct="0">
              <a:spcBef>
                <a:spcPct val="0"/>
              </a:spcBef>
              <a:spcAft>
                <a:spcPct val="0"/>
              </a:spcAft>
              <a:defRPr/>
            </a:pPr>
            <a:r>
              <a:rPr lang="en-GB" sz="2600" dirty="0">
                <a:latin typeface="Times New Roman" pitchFamily="18" charset="0"/>
                <a:cs typeface="Times New Roman" pitchFamily="18" charset="0"/>
              </a:rPr>
              <a:t>	Rule: 3			Rule: 3</a:t>
            </a:r>
          </a:p>
          <a:p>
            <a:pPr marL="342900" indent="-342900" algn="just" eaLnBrk="0" fontAlgn="base" hangingPunct="0">
              <a:spcBef>
                <a:spcPct val="0"/>
              </a:spcBef>
              <a:spcAft>
                <a:spcPct val="0"/>
              </a:spcAft>
              <a:defRPr/>
            </a:pPr>
            <a:r>
              <a:rPr lang="en-GB" sz="2600" dirty="0">
                <a:latin typeface="Times New Roman" pitchFamily="18" charset="0"/>
                <a:cs typeface="Times New Roman" pitchFamily="18" charset="0"/>
              </a:rPr>
              <a:t>	IF	      </a:t>
            </a:r>
            <a:r>
              <a:rPr lang="en-GB" sz="2600" i="1" dirty="0">
                <a:solidFill>
                  <a:srgbClr val="FFFF00"/>
                </a:solidFill>
                <a:latin typeface="Times New Roman" pitchFamily="18" charset="0"/>
                <a:cs typeface="Times New Roman" pitchFamily="18" charset="0"/>
              </a:rPr>
              <a:t>x</a:t>
            </a:r>
            <a:r>
              <a:rPr lang="en-GB" sz="2600" dirty="0">
                <a:solidFill>
                  <a:srgbClr val="FFFF00"/>
                </a:solidFill>
                <a:latin typeface="Times New Roman" pitchFamily="18" charset="0"/>
                <a:cs typeface="Times New Roman" pitchFamily="18" charset="0"/>
              </a:rPr>
              <a:t> is </a:t>
            </a:r>
            <a:r>
              <a:rPr lang="en-GB" sz="2600" i="1" dirty="0">
                <a:solidFill>
                  <a:srgbClr val="FFFF00"/>
                </a:solidFill>
                <a:latin typeface="Times New Roman" pitchFamily="18" charset="0"/>
                <a:cs typeface="Times New Roman" pitchFamily="18" charset="0"/>
              </a:rPr>
              <a:t>A</a:t>
            </a:r>
            <a:r>
              <a:rPr lang="en-GB" sz="2600" dirty="0">
                <a:solidFill>
                  <a:srgbClr val="FFFF00"/>
                </a:solidFill>
                <a:latin typeface="Times New Roman" pitchFamily="18" charset="0"/>
                <a:cs typeface="Times New Roman" pitchFamily="18" charset="0"/>
              </a:rPr>
              <a:t>1	</a:t>
            </a:r>
            <a:r>
              <a:rPr lang="en-GB" sz="2600" dirty="0">
                <a:latin typeface="Times New Roman" pitchFamily="18" charset="0"/>
                <a:cs typeface="Times New Roman" pitchFamily="18" charset="0"/>
              </a:rPr>
              <a:t>	IF	</a:t>
            </a:r>
            <a:r>
              <a:rPr lang="en-GB" sz="2600" dirty="0">
                <a:solidFill>
                  <a:srgbClr val="FFFF00"/>
                </a:solidFill>
                <a:latin typeface="Times New Roman" pitchFamily="18" charset="0"/>
                <a:cs typeface="Times New Roman" pitchFamily="18" charset="0"/>
              </a:rPr>
              <a:t>  </a:t>
            </a:r>
            <a:r>
              <a:rPr lang="en-GB" sz="2600" i="1" dirty="0">
                <a:solidFill>
                  <a:srgbClr val="FFFF00"/>
                </a:solidFill>
                <a:latin typeface="Times New Roman" pitchFamily="18" charset="0"/>
                <a:cs typeface="Times New Roman" pitchFamily="18" charset="0"/>
              </a:rPr>
              <a:t>project_funding</a:t>
            </a:r>
            <a:r>
              <a:rPr lang="en-GB" sz="2600" dirty="0">
                <a:solidFill>
                  <a:srgbClr val="FFFF00"/>
                </a:solidFill>
                <a:latin typeface="Times New Roman" pitchFamily="18" charset="0"/>
                <a:cs typeface="Times New Roman" pitchFamily="18" charset="0"/>
              </a:rPr>
              <a:t> is </a:t>
            </a:r>
            <a:r>
              <a:rPr lang="en-GB" sz="2600" i="1" dirty="0">
                <a:solidFill>
                  <a:srgbClr val="FFFF00"/>
                </a:solidFill>
                <a:latin typeface="Times New Roman" pitchFamily="18" charset="0"/>
                <a:cs typeface="Times New Roman" pitchFamily="18" charset="0"/>
              </a:rPr>
              <a:t>inadequate</a:t>
            </a:r>
            <a:endParaRPr lang="en-GB" sz="2600" dirty="0">
              <a:solidFill>
                <a:srgbClr val="FFFF00"/>
              </a:solidFill>
              <a:latin typeface="Times New Roman" pitchFamily="18" charset="0"/>
              <a:cs typeface="Times New Roman" pitchFamily="18" charset="0"/>
            </a:endParaRPr>
          </a:p>
          <a:p>
            <a:pPr marL="342900" indent="-342900" algn="just" eaLnBrk="0" fontAlgn="base" hangingPunct="0">
              <a:spcBef>
                <a:spcPct val="0"/>
              </a:spcBef>
              <a:spcAft>
                <a:spcPct val="0"/>
              </a:spcAft>
              <a:defRPr/>
            </a:pPr>
            <a:r>
              <a:rPr lang="en-GB" sz="2600" dirty="0">
                <a:latin typeface="Times New Roman" pitchFamily="18" charset="0"/>
                <a:cs typeface="Times New Roman" pitchFamily="18" charset="0"/>
              </a:rPr>
              <a:t>	THEN  </a:t>
            </a:r>
            <a:r>
              <a:rPr lang="en-GB" sz="2600" i="1" dirty="0">
                <a:solidFill>
                  <a:srgbClr val="FF00FF"/>
                </a:solidFill>
                <a:latin typeface="Times New Roman" pitchFamily="18" charset="0"/>
                <a:cs typeface="Times New Roman" pitchFamily="18" charset="0"/>
              </a:rPr>
              <a:t>z</a:t>
            </a:r>
            <a:r>
              <a:rPr lang="en-GB" sz="2600" dirty="0">
                <a:solidFill>
                  <a:srgbClr val="FF00FF"/>
                </a:solidFill>
                <a:latin typeface="Times New Roman" pitchFamily="18" charset="0"/>
                <a:cs typeface="Times New Roman" pitchFamily="18" charset="0"/>
              </a:rPr>
              <a:t> is </a:t>
            </a:r>
            <a:r>
              <a:rPr lang="en-GB" sz="2600" i="1" dirty="0">
                <a:solidFill>
                  <a:srgbClr val="FF00FF"/>
                </a:solidFill>
                <a:latin typeface="Times New Roman" pitchFamily="18" charset="0"/>
                <a:cs typeface="Times New Roman" pitchFamily="18" charset="0"/>
              </a:rPr>
              <a:t>C</a:t>
            </a:r>
            <a:r>
              <a:rPr lang="en-GB" sz="2600" dirty="0">
                <a:solidFill>
                  <a:srgbClr val="FF00FF"/>
                </a:solidFill>
                <a:latin typeface="Times New Roman" pitchFamily="18" charset="0"/>
                <a:cs typeface="Times New Roman" pitchFamily="18" charset="0"/>
              </a:rPr>
              <a:t>3</a:t>
            </a:r>
            <a:r>
              <a:rPr lang="en-GB" sz="2600" dirty="0">
                <a:latin typeface="Times New Roman" pitchFamily="18" charset="0"/>
                <a:cs typeface="Times New Roman" pitchFamily="18" charset="0"/>
              </a:rPr>
              <a:t>		THEN </a:t>
            </a:r>
            <a:r>
              <a:rPr lang="en-GB" sz="2600" i="1" dirty="0">
                <a:solidFill>
                  <a:srgbClr val="FF00FF"/>
                </a:solidFill>
                <a:latin typeface="Times New Roman" pitchFamily="18" charset="0"/>
                <a:cs typeface="Times New Roman" pitchFamily="18" charset="0"/>
              </a:rPr>
              <a:t>risk</a:t>
            </a:r>
            <a:r>
              <a:rPr lang="en-GB" sz="2600" dirty="0">
                <a:solidFill>
                  <a:srgbClr val="FF00FF"/>
                </a:solidFill>
                <a:latin typeface="Times New Roman" pitchFamily="18" charset="0"/>
                <a:cs typeface="Times New Roman" pitchFamily="18" charset="0"/>
              </a:rPr>
              <a:t> is </a:t>
            </a:r>
            <a:r>
              <a:rPr lang="en-GB" sz="2600" i="1" dirty="0">
                <a:solidFill>
                  <a:srgbClr val="FF00FF"/>
                </a:solidFill>
                <a:latin typeface="Times New Roman" pitchFamily="18" charset="0"/>
                <a:cs typeface="Times New Roman" pitchFamily="18" charset="0"/>
              </a:rPr>
              <a:t>high</a:t>
            </a:r>
            <a:endParaRPr lang="en-US" sz="2600"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4285472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753">
                                            <p:txEl>
                                              <p:pRg st="4" end="4"/>
                                            </p:txEl>
                                          </p:spTgt>
                                        </p:tgtEl>
                                        <p:attrNameLst>
                                          <p:attrName>style.visibility</p:attrName>
                                        </p:attrNameLst>
                                      </p:cBhvr>
                                      <p:to>
                                        <p:strVal val="visible"/>
                                      </p:to>
                                    </p:set>
                                    <p:anim calcmode="lin" valueType="num">
                                      <p:cBhvr additive="base">
                                        <p:cTn id="7" dur="500" fill="hold"/>
                                        <p:tgtEl>
                                          <p:spTgt spid="3175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75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1753">
                                            <p:txEl>
                                              <p:pRg st="5" end="5"/>
                                            </p:txEl>
                                          </p:spTgt>
                                        </p:tgtEl>
                                        <p:attrNameLst>
                                          <p:attrName>style.visibility</p:attrName>
                                        </p:attrNameLst>
                                      </p:cBhvr>
                                      <p:to>
                                        <p:strVal val="visible"/>
                                      </p:to>
                                    </p:set>
                                    <p:anim calcmode="lin" valueType="num">
                                      <p:cBhvr additive="base">
                                        <p:cTn id="13" dur="500" fill="hold"/>
                                        <p:tgtEl>
                                          <p:spTgt spid="3175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1753">
                                            <p:txEl>
                                              <p:pRg st="5" end="5"/>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1753">
                                            <p:txEl>
                                              <p:pRg st="6" end="6"/>
                                            </p:txEl>
                                          </p:spTgt>
                                        </p:tgtEl>
                                        <p:attrNameLst>
                                          <p:attrName>style.visibility</p:attrName>
                                        </p:attrNameLst>
                                      </p:cBhvr>
                                      <p:to>
                                        <p:strVal val="visible"/>
                                      </p:to>
                                    </p:set>
                                    <p:anim calcmode="lin" valueType="num">
                                      <p:cBhvr additive="base">
                                        <p:cTn id="17" dur="500" fill="hold"/>
                                        <p:tgtEl>
                                          <p:spTgt spid="31753">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1753">
                                            <p:txEl>
                                              <p:pRg st="6" end="6"/>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1753">
                                            <p:txEl>
                                              <p:pRg st="7" end="7"/>
                                            </p:txEl>
                                          </p:spTgt>
                                        </p:tgtEl>
                                        <p:attrNameLst>
                                          <p:attrName>style.visibility</p:attrName>
                                        </p:attrNameLst>
                                      </p:cBhvr>
                                      <p:to>
                                        <p:strVal val="visible"/>
                                      </p:to>
                                    </p:set>
                                    <p:anim calcmode="lin" valueType="num">
                                      <p:cBhvr additive="base">
                                        <p:cTn id="21" dur="500" fill="hold"/>
                                        <p:tgtEl>
                                          <p:spTgt spid="31753">
                                            <p:txEl>
                                              <p:pRg st="7" end="7"/>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1753">
                                            <p:txEl>
                                              <p:pRg st="7" end="7"/>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1753">
                                            <p:txEl>
                                              <p:pRg st="8" end="8"/>
                                            </p:txEl>
                                          </p:spTgt>
                                        </p:tgtEl>
                                        <p:attrNameLst>
                                          <p:attrName>style.visibility</p:attrName>
                                        </p:attrNameLst>
                                      </p:cBhvr>
                                      <p:to>
                                        <p:strVal val="visible"/>
                                      </p:to>
                                    </p:set>
                                    <p:anim calcmode="lin" valueType="num">
                                      <p:cBhvr additive="base">
                                        <p:cTn id="25" dur="500" fill="hold"/>
                                        <p:tgtEl>
                                          <p:spTgt spid="31753">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175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1753">
                                            <p:txEl>
                                              <p:pRg st="10" end="10"/>
                                            </p:txEl>
                                          </p:spTgt>
                                        </p:tgtEl>
                                        <p:attrNameLst>
                                          <p:attrName>style.visibility</p:attrName>
                                        </p:attrNameLst>
                                      </p:cBhvr>
                                      <p:to>
                                        <p:strVal val="visible"/>
                                      </p:to>
                                    </p:set>
                                    <p:anim calcmode="lin" valueType="num">
                                      <p:cBhvr additive="base">
                                        <p:cTn id="31" dur="500" fill="hold"/>
                                        <p:tgtEl>
                                          <p:spTgt spid="31753">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1753">
                                            <p:txEl>
                                              <p:pRg st="10" end="10"/>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1753">
                                            <p:txEl>
                                              <p:pRg st="11" end="11"/>
                                            </p:txEl>
                                          </p:spTgt>
                                        </p:tgtEl>
                                        <p:attrNameLst>
                                          <p:attrName>style.visibility</p:attrName>
                                        </p:attrNameLst>
                                      </p:cBhvr>
                                      <p:to>
                                        <p:strVal val="visible"/>
                                      </p:to>
                                    </p:set>
                                    <p:anim calcmode="lin" valueType="num">
                                      <p:cBhvr additive="base">
                                        <p:cTn id="35" dur="500" fill="hold"/>
                                        <p:tgtEl>
                                          <p:spTgt spid="31753">
                                            <p:txEl>
                                              <p:pRg st="11" end="1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1753">
                                            <p:txEl>
                                              <p:pRg st="11" end="11"/>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1753">
                                            <p:txEl>
                                              <p:pRg st="12" end="12"/>
                                            </p:txEl>
                                          </p:spTgt>
                                        </p:tgtEl>
                                        <p:attrNameLst>
                                          <p:attrName>style.visibility</p:attrName>
                                        </p:attrNameLst>
                                      </p:cBhvr>
                                      <p:to>
                                        <p:strVal val="visible"/>
                                      </p:to>
                                    </p:set>
                                    <p:anim calcmode="lin" valueType="num">
                                      <p:cBhvr additive="base">
                                        <p:cTn id="39" dur="500" fill="hold"/>
                                        <p:tgtEl>
                                          <p:spTgt spid="31753">
                                            <p:txEl>
                                              <p:pRg st="12" end="1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1753">
                                            <p:txEl>
                                              <p:pRg st="12" end="12"/>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1753">
                                            <p:txEl>
                                              <p:pRg st="13" end="13"/>
                                            </p:txEl>
                                          </p:spTgt>
                                        </p:tgtEl>
                                        <p:attrNameLst>
                                          <p:attrName>style.visibility</p:attrName>
                                        </p:attrNameLst>
                                      </p:cBhvr>
                                      <p:to>
                                        <p:strVal val="visible"/>
                                      </p:to>
                                    </p:set>
                                    <p:anim calcmode="lin" valueType="num">
                                      <p:cBhvr additive="base">
                                        <p:cTn id="43" dur="500" fill="hold"/>
                                        <p:tgtEl>
                                          <p:spTgt spid="31753">
                                            <p:txEl>
                                              <p:pRg st="13" end="1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175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1753">
                                            <p:txEl>
                                              <p:pRg st="15" end="15"/>
                                            </p:txEl>
                                          </p:spTgt>
                                        </p:tgtEl>
                                        <p:attrNameLst>
                                          <p:attrName>style.visibility</p:attrName>
                                        </p:attrNameLst>
                                      </p:cBhvr>
                                      <p:to>
                                        <p:strVal val="visible"/>
                                      </p:to>
                                    </p:set>
                                    <p:anim calcmode="lin" valueType="num">
                                      <p:cBhvr additive="base">
                                        <p:cTn id="49" dur="500" fill="hold"/>
                                        <p:tgtEl>
                                          <p:spTgt spid="31753">
                                            <p:txEl>
                                              <p:pRg st="15" end="1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1753">
                                            <p:txEl>
                                              <p:pRg st="15" end="15"/>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1753">
                                            <p:txEl>
                                              <p:pRg st="16" end="16"/>
                                            </p:txEl>
                                          </p:spTgt>
                                        </p:tgtEl>
                                        <p:attrNameLst>
                                          <p:attrName>style.visibility</p:attrName>
                                        </p:attrNameLst>
                                      </p:cBhvr>
                                      <p:to>
                                        <p:strVal val="visible"/>
                                      </p:to>
                                    </p:set>
                                    <p:anim calcmode="lin" valueType="num">
                                      <p:cBhvr additive="base">
                                        <p:cTn id="53" dur="500" fill="hold"/>
                                        <p:tgtEl>
                                          <p:spTgt spid="31753">
                                            <p:txEl>
                                              <p:pRg st="16" end="16"/>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1753">
                                            <p:txEl>
                                              <p:pRg st="16" end="16"/>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1753">
                                            <p:txEl>
                                              <p:pRg st="17" end="17"/>
                                            </p:txEl>
                                          </p:spTgt>
                                        </p:tgtEl>
                                        <p:attrNameLst>
                                          <p:attrName>style.visibility</p:attrName>
                                        </p:attrNameLst>
                                      </p:cBhvr>
                                      <p:to>
                                        <p:strVal val="visible"/>
                                      </p:to>
                                    </p:set>
                                    <p:anim calcmode="lin" valueType="num">
                                      <p:cBhvr additive="base">
                                        <p:cTn id="57" dur="500" fill="hold"/>
                                        <p:tgtEl>
                                          <p:spTgt spid="31753">
                                            <p:txEl>
                                              <p:pRg st="17" end="17"/>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1753">
                                            <p:txEl>
                                              <p:pRg st="17" end="1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0" y="0"/>
            <a:ext cx="9144000" cy="1447800"/>
          </a:xfrm>
          <a:solidFill>
            <a:schemeClr val="accent1"/>
          </a:solidFill>
        </p:spPr>
        <p:txBody>
          <a:bodyPr/>
          <a:lstStyle/>
          <a:p>
            <a:pPr eaLnBrk="1" hangingPunct="1">
              <a:defRPr/>
            </a:pPr>
            <a:r>
              <a:rPr lang="en-US" sz="3200" dirty="0" smtClean="0">
                <a:solidFill>
                  <a:srgbClr val="C00000"/>
                </a:solidFill>
              </a:rPr>
              <a:t>DEVELOPMENT OF FUZZY TECHNOLOGY</a:t>
            </a:r>
          </a:p>
        </p:txBody>
      </p:sp>
      <p:sp>
        <p:nvSpPr>
          <p:cNvPr id="9219" name="Rectangle 3"/>
          <p:cNvSpPr>
            <a:spLocks noGrp="1" noChangeArrowheads="1"/>
          </p:cNvSpPr>
          <p:nvPr>
            <p:ph type="body" idx="1"/>
          </p:nvPr>
        </p:nvSpPr>
        <p:spPr>
          <a:xfrm>
            <a:off x="0" y="1447800"/>
            <a:ext cx="9144000" cy="5410200"/>
          </a:xfrm>
          <a:solidFill>
            <a:srgbClr val="0000FF"/>
          </a:solidFill>
          <a:ln>
            <a:solidFill>
              <a:schemeClr val="bg1"/>
            </a:solidFill>
          </a:ln>
        </p:spPr>
        <p:txBody>
          <a:bodyPr/>
          <a:lstStyle/>
          <a:p>
            <a:pPr eaLnBrk="1" hangingPunct="1"/>
            <a:r>
              <a:rPr lang="en-US" smtClean="0">
                <a:solidFill>
                  <a:srgbClr val="FF00FF"/>
                </a:solidFill>
              </a:rPr>
              <a:t>1988</a:t>
            </a:r>
            <a:r>
              <a:rPr lang="en-US" smtClean="0">
                <a:solidFill>
                  <a:schemeClr val="accent2"/>
                </a:solidFill>
              </a:rPr>
              <a:t>:</a:t>
            </a:r>
            <a:r>
              <a:rPr lang="en-US" smtClean="0"/>
              <a:t> </a:t>
            </a:r>
            <a:r>
              <a:rPr lang="en-US" smtClean="0">
                <a:solidFill>
                  <a:schemeClr val="hlink"/>
                </a:solidFill>
              </a:rPr>
              <a:t>Fuzzy chips available commercially from Omran</a:t>
            </a:r>
            <a:r>
              <a:rPr lang="en-US" smtClean="0"/>
              <a:t>.</a:t>
            </a:r>
          </a:p>
          <a:p>
            <a:pPr eaLnBrk="1" hangingPunct="1"/>
            <a:r>
              <a:rPr lang="en-US" smtClean="0">
                <a:solidFill>
                  <a:srgbClr val="FF00FF"/>
                </a:solidFill>
              </a:rPr>
              <a:t>1989</a:t>
            </a:r>
            <a:r>
              <a:rPr lang="en-US" smtClean="0">
                <a:solidFill>
                  <a:schemeClr val="accent2"/>
                </a:solidFill>
              </a:rPr>
              <a:t>:</a:t>
            </a:r>
            <a:r>
              <a:rPr lang="en-US" smtClean="0"/>
              <a:t> </a:t>
            </a:r>
            <a:r>
              <a:rPr lang="en-US" smtClean="0">
                <a:solidFill>
                  <a:schemeClr val="hlink"/>
                </a:solidFill>
              </a:rPr>
              <a:t>Fuzzy home appliances start being sold in Japan</a:t>
            </a:r>
            <a:r>
              <a:rPr lang="en-US" smtClean="0"/>
              <a:t>.</a:t>
            </a:r>
          </a:p>
          <a:p>
            <a:pPr eaLnBrk="1" hangingPunct="1"/>
            <a:r>
              <a:rPr lang="en-US" smtClean="0">
                <a:solidFill>
                  <a:srgbClr val="FF00FF"/>
                </a:solidFill>
              </a:rPr>
              <a:t>1990</a:t>
            </a:r>
            <a:r>
              <a:rPr lang="en-US" smtClean="0">
                <a:solidFill>
                  <a:schemeClr val="accent2"/>
                </a:solidFill>
              </a:rPr>
              <a:t>:</a:t>
            </a:r>
            <a:r>
              <a:rPr lang="en-US" smtClean="0"/>
              <a:t> </a:t>
            </a:r>
            <a:r>
              <a:rPr lang="en-US" smtClean="0">
                <a:solidFill>
                  <a:schemeClr val="hlink"/>
                </a:solidFill>
              </a:rPr>
              <a:t>Fuzzy computer design by Yamkawa and manufactured by  Omran</a:t>
            </a:r>
            <a:r>
              <a:rPr lang="en-US" smtClean="0"/>
              <a:t>.</a:t>
            </a:r>
          </a:p>
          <a:p>
            <a:pPr eaLnBrk="1" hangingPunct="1"/>
            <a:r>
              <a:rPr lang="en-US" smtClean="0">
                <a:solidFill>
                  <a:srgbClr val="FF00FF"/>
                </a:solidFill>
              </a:rPr>
              <a:t>1991</a:t>
            </a:r>
            <a:r>
              <a:rPr lang="en-US" smtClean="0">
                <a:solidFill>
                  <a:schemeClr val="accent2"/>
                </a:solidFill>
              </a:rPr>
              <a:t>: </a:t>
            </a:r>
            <a:r>
              <a:rPr lang="en-US" smtClean="0">
                <a:solidFill>
                  <a:schemeClr val="hlink"/>
                </a:solidFill>
              </a:rPr>
              <a:t>Fuzzy C-expert system design by Togai Infra Logic.</a:t>
            </a:r>
          </a:p>
          <a:p>
            <a:pPr eaLnBrk="1" hangingPunct="1"/>
            <a:endParaRPr lang="en-US"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22" name="Rectangle 10"/>
          <p:cNvSpPr>
            <a:spLocks noChangeArrowheads="1"/>
          </p:cNvSpPr>
          <p:nvPr/>
        </p:nvSpPr>
        <p:spPr bwMode="auto">
          <a:xfrm>
            <a:off x="0" y="304800"/>
            <a:ext cx="8839200" cy="2514600"/>
          </a:xfrm>
          <a:prstGeom prst="rect">
            <a:avLst/>
          </a:prstGeom>
          <a:noFill/>
          <a:ln w="12700">
            <a:noFill/>
            <a:miter lim="800000"/>
            <a:headEnd/>
            <a:tailEnd/>
          </a:ln>
          <a:effectLst/>
        </p:spPr>
        <p:txBody>
          <a:bodyPr lIns="90488" tIns="44450" rIns="90488" bIns="44450"/>
          <a:lstStyle/>
          <a:p>
            <a:pPr marL="342900" indent="-342900" eaLnBrk="0" fontAlgn="base" hangingPunct="0">
              <a:spcBef>
                <a:spcPct val="0"/>
              </a:spcBef>
              <a:spcAft>
                <a:spcPct val="0"/>
              </a:spcAft>
              <a:defRPr/>
            </a:pPr>
            <a:r>
              <a:rPr lang="en-GB" sz="2400" dirty="0">
                <a:solidFill>
                  <a:srgbClr val="FFFFFF"/>
                </a:solidFill>
                <a:cs typeface="Arial" pitchFamily="34" charset="0"/>
              </a:rPr>
              <a:t>	</a:t>
            </a:r>
            <a:r>
              <a:rPr lang="en-GB" sz="3600" b="1" u="sng" dirty="0">
                <a:solidFill>
                  <a:srgbClr val="FAFD00"/>
                </a:solidFill>
                <a:effectLst>
                  <a:outerShdw blurRad="38100" dist="38100" dir="2700000" algn="tl">
                    <a:srgbClr val="000000"/>
                  </a:outerShdw>
                </a:effectLst>
                <a:cs typeface="Arial" pitchFamily="34" charset="0"/>
              </a:rPr>
              <a:t>Step 1: </a:t>
            </a:r>
            <a:r>
              <a:rPr lang="en-GB" sz="3600" b="1" u="sng" dirty="0" err="1">
                <a:solidFill>
                  <a:srgbClr val="FAFD00"/>
                </a:solidFill>
                <a:effectLst>
                  <a:outerShdw blurRad="38100" dist="38100" dir="2700000" algn="tl">
                    <a:srgbClr val="000000"/>
                  </a:outerShdw>
                </a:effectLst>
                <a:cs typeface="Arial" pitchFamily="34" charset="0"/>
              </a:rPr>
              <a:t>Fuzzification</a:t>
            </a:r>
            <a:endParaRPr lang="en-GB" sz="3600" b="1" u="sng" dirty="0">
              <a:solidFill>
                <a:srgbClr val="FAFD00"/>
              </a:solidFill>
              <a:effectLst>
                <a:outerShdw blurRad="38100" dist="38100" dir="2700000" algn="tl">
                  <a:srgbClr val="000000"/>
                </a:outerShdw>
              </a:effectLst>
              <a:cs typeface="Arial" pitchFamily="34" charset="0"/>
            </a:endParaRPr>
          </a:p>
          <a:p>
            <a:pPr marL="342900" indent="-342900" eaLnBrk="0" fontAlgn="base" hangingPunct="0">
              <a:spcBef>
                <a:spcPct val="0"/>
              </a:spcBef>
              <a:spcAft>
                <a:spcPct val="0"/>
              </a:spcAft>
              <a:defRPr/>
            </a:pPr>
            <a:endParaRPr lang="en-GB" sz="1000" b="1" u="sng" dirty="0">
              <a:solidFill>
                <a:srgbClr val="FAFD00"/>
              </a:solidFill>
              <a:effectLst>
                <a:outerShdw blurRad="38100" dist="38100" dir="2700000" algn="tl">
                  <a:srgbClr val="000000"/>
                </a:outerShdw>
              </a:effectLst>
              <a:cs typeface="Arial" pitchFamily="34" charset="0"/>
            </a:endParaRPr>
          </a:p>
          <a:p>
            <a:pPr marL="342900" indent="-342900" eaLnBrk="0" fontAlgn="base" hangingPunct="0">
              <a:spcBef>
                <a:spcPct val="0"/>
              </a:spcBef>
              <a:spcAft>
                <a:spcPct val="0"/>
              </a:spcAft>
              <a:buClr>
                <a:srgbClr val="FFFF00"/>
              </a:buClr>
              <a:buSzPct val="75000"/>
              <a:buFont typeface="Times New Roman" pitchFamily="18" charset="0"/>
              <a:buChar char="■"/>
              <a:defRPr/>
            </a:pPr>
            <a:r>
              <a:rPr lang="en-GB" sz="3000" dirty="0">
                <a:solidFill>
                  <a:srgbClr val="FFFFFF"/>
                </a:solidFill>
                <a:effectLst>
                  <a:outerShdw blurRad="38100" dist="38100" dir="2700000" algn="tl">
                    <a:srgbClr val="000000"/>
                  </a:outerShdw>
                </a:effectLst>
                <a:cs typeface="Arial" pitchFamily="34" charset="0"/>
              </a:rPr>
              <a:t>Take the crisp inputs, </a:t>
            </a:r>
            <a:r>
              <a:rPr lang="en-GB" sz="3000" i="1" dirty="0">
                <a:solidFill>
                  <a:srgbClr val="FFFFFF"/>
                </a:solidFill>
                <a:effectLst>
                  <a:outerShdw blurRad="38100" dist="38100" dir="2700000" algn="tl">
                    <a:srgbClr val="000000"/>
                  </a:outerShdw>
                </a:effectLst>
                <a:cs typeface="Arial" pitchFamily="34" charset="0"/>
              </a:rPr>
              <a:t>x</a:t>
            </a:r>
            <a:r>
              <a:rPr lang="en-GB" sz="3000" dirty="0">
                <a:solidFill>
                  <a:srgbClr val="FFFFFF"/>
                </a:solidFill>
                <a:effectLst>
                  <a:outerShdw blurRad="38100" dist="38100" dir="2700000" algn="tl">
                    <a:srgbClr val="000000"/>
                  </a:outerShdw>
                </a:effectLst>
                <a:cs typeface="Arial" pitchFamily="34" charset="0"/>
              </a:rPr>
              <a:t>1 and </a:t>
            </a:r>
            <a:r>
              <a:rPr lang="en-GB" sz="3000" i="1" dirty="0">
                <a:solidFill>
                  <a:srgbClr val="FFFFFF"/>
                </a:solidFill>
                <a:effectLst>
                  <a:outerShdw blurRad="38100" dist="38100" dir="2700000" algn="tl">
                    <a:srgbClr val="000000"/>
                  </a:outerShdw>
                </a:effectLst>
                <a:cs typeface="Arial" pitchFamily="34" charset="0"/>
              </a:rPr>
              <a:t>y</a:t>
            </a:r>
            <a:r>
              <a:rPr lang="en-GB" sz="3000" dirty="0">
                <a:solidFill>
                  <a:srgbClr val="FFFFFF"/>
                </a:solidFill>
                <a:effectLst>
                  <a:outerShdw blurRad="38100" dist="38100" dir="2700000" algn="tl">
                    <a:srgbClr val="000000"/>
                  </a:outerShdw>
                </a:effectLst>
                <a:cs typeface="Arial" pitchFamily="34" charset="0"/>
              </a:rPr>
              <a:t>1 (</a:t>
            </a:r>
            <a:r>
              <a:rPr lang="en-GB" sz="3000" i="1" dirty="0">
                <a:solidFill>
                  <a:srgbClr val="FFFFFF"/>
                </a:solidFill>
                <a:effectLst>
                  <a:outerShdw blurRad="38100" dist="38100" dir="2700000" algn="tl">
                    <a:srgbClr val="000000"/>
                  </a:outerShdw>
                </a:effectLst>
                <a:cs typeface="Arial" pitchFamily="34" charset="0"/>
              </a:rPr>
              <a:t>project funding</a:t>
            </a:r>
            <a:r>
              <a:rPr lang="en-GB" sz="3000" dirty="0">
                <a:solidFill>
                  <a:srgbClr val="FFFFFF"/>
                </a:solidFill>
                <a:effectLst>
                  <a:outerShdw blurRad="38100" dist="38100" dir="2700000" algn="tl">
                    <a:srgbClr val="000000"/>
                  </a:outerShdw>
                </a:effectLst>
                <a:cs typeface="Arial" pitchFamily="34" charset="0"/>
              </a:rPr>
              <a:t> and </a:t>
            </a:r>
            <a:r>
              <a:rPr lang="en-GB" sz="3000" i="1" dirty="0">
                <a:solidFill>
                  <a:srgbClr val="FFFFFF"/>
                </a:solidFill>
                <a:effectLst>
                  <a:outerShdw blurRad="38100" dist="38100" dir="2700000" algn="tl">
                    <a:srgbClr val="000000"/>
                  </a:outerShdw>
                </a:effectLst>
                <a:cs typeface="Arial" pitchFamily="34" charset="0"/>
              </a:rPr>
              <a:t>project staffing</a:t>
            </a:r>
            <a:r>
              <a:rPr lang="en-GB" sz="3000" dirty="0">
                <a:solidFill>
                  <a:srgbClr val="FFFFFF"/>
                </a:solidFill>
                <a:effectLst>
                  <a:outerShdw blurRad="38100" dist="38100" dir="2700000" algn="tl">
                    <a:srgbClr val="000000"/>
                  </a:outerShdw>
                </a:effectLst>
                <a:cs typeface="Arial" pitchFamily="34" charset="0"/>
              </a:rPr>
              <a:t>)</a:t>
            </a:r>
          </a:p>
          <a:p>
            <a:pPr marL="342900" indent="-342900" eaLnBrk="0" fontAlgn="base" hangingPunct="0">
              <a:spcBef>
                <a:spcPct val="0"/>
              </a:spcBef>
              <a:spcAft>
                <a:spcPct val="0"/>
              </a:spcAft>
              <a:buClr>
                <a:srgbClr val="FFFF00"/>
              </a:buClr>
              <a:buSzPct val="75000"/>
              <a:buFont typeface="Times New Roman" pitchFamily="18" charset="0"/>
              <a:buChar char="■"/>
              <a:defRPr/>
            </a:pPr>
            <a:r>
              <a:rPr lang="en-GB" sz="3000" dirty="0">
                <a:solidFill>
                  <a:srgbClr val="FFFFFF"/>
                </a:solidFill>
                <a:effectLst>
                  <a:outerShdw blurRad="38100" dist="38100" dir="2700000" algn="tl">
                    <a:srgbClr val="000000"/>
                  </a:outerShdw>
                </a:effectLst>
                <a:cs typeface="Arial" pitchFamily="34" charset="0"/>
              </a:rPr>
              <a:t>Determine the degree to which these inputs belong to each of the appropriate fuzzy sets.</a:t>
            </a:r>
            <a:endParaRPr lang="en-GB" sz="2400" dirty="0">
              <a:solidFill>
                <a:srgbClr val="FFFFFF"/>
              </a:solidFill>
              <a:cs typeface="Arial" pitchFamily="34" charset="0"/>
            </a:endParaRPr>
          </a:p>
        </p:txBody>
      </p:sp>
      <p:sp>
        <p:nvSpPr>
          <p:cNvPr id="1028" name="Rectangle 12"/>
          <p:cNvSpPr>
            <a:spLocks noChangeArrowheads="1"/>
          </p:cNvSpPr>
          <p:nvPr/>
        </p:nvSpPr>
        <p:spPr bwMode="auto">
          <a:xfrm>
            <a:off x="381000" y="3048000"/>
            <a:ext cx="8382000" cy="3124200"/>
          </a:xfrm>
          <a:prstGeom prst="rect">
            <a:avLst/>
          </a:prstGeom>
          <a:solidFill>
            <a:schemeClr val="tx1"/>
          </a:solidFill>
          <a:ln w="12700">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FFFFFF"/>
              </a:solidFill>
              <a:cs typeface="Arial" pitchFamily="34" charset="0"/>
            </a:endParaRPr>
          </a:p>
        </p:txBody>
      </p:sp>
      <p:graphicFrame>
        <p:nvGraphicFramePr>
          <p:cNvPr id="1026" name="Object 13"/>
          <p:cNvGraphicFramePr>
            <a:graphicFrameLocks noChangeAspect="1"/>
          </p:cNvGraphicFramePr>
          <p:nvPr/>
        </p:nvGraphicFramePr>
        <p:xfrm>
          <a:off x="457200" y="3200400"/>
          <a:ext cx="8229600" cy="2854325"/>
        </p:xfrm>
        <a:graphic>
          <a:graphicData uri="http://schemas.openxmlformats.org/presentationml/2006/ole">
            <p:oleObj spid="_x0000_s70658" name="Picture" r:id="rId3" imgW="5361432" imgH="1862328" progId="Word.Picture.8">
              <p:embed/>
            </p:oleObj>
          </a:graphicData>
        </a:graphic>
      </p:graphicFrame>
      <p:sp>
        <p:nvSpPr>
          <p:cNvPr id="38927" name="Rectangle 15"/>
          <p:cNvSpPr>
            <a:spLocks noChangeArrowheads="1"/>
          </p:cNvSpPr>
          <p:nvPr/>
        </p:nvSpPr>
        <p:spPr bwMode="auto">
          <a:xfrm>
            <a:off x="1692275" y="6210300"/>
            <a:ext cx="2052638" cy="457200"/>
          </a:xfrm>
          <a:prstGeom prst="rect">
            <a:avLst/>
          </a:prstGeom>
          <a:noFill/>
          <a:ln w="12700">
            <a:noFill/>
            <a:miter lim="800000"/>
            <a:headEnd/>
            <a:tailEnd/>
          </a:ln>
          <a:effectLst/>
        </p:spPr>
        <p:txBody>
          <a:bodyPr wrap="none">
            <a:spAutoFit/>
          </a:bodyPr>
          <a:lstStyle/>
          <a:p>
            <a:pPr eaLnBrk="0" fontAlgn="base" hangingPunct="0">
              <a:spcBef>
                <a:spcPct val="0"/>
              </a:spcBef>
              <a:spcAft>
                <a:spcPct val="0"/>
              </a:spcAft>
              <a:defRPr/>
            </a:pPr>
            <a:r>
              <a:rPr lang="en-GB" sz="2400" i="1">
                <a:solidFill>
                  <a:srgbClr val="FFFFFF"/>
                </a:solidFill>
                <a:effectLst>
                  <a:outerShdw blurRad="38100" dist="38100" dir="2700000" algn="tl">
                    <a:srgbClr val="000000"/>
                  </a:outerShdw>
                </a:effectLst>
                <a:cs typeface="Arial" pitchFamily="34" charset="0"/>
              </a:rPr>
              <a:t>project funding</a:t>
            </a:r>
            <a:endParaRPr lang="en-US" sz="2400" i="1">
              <a:solidFill>
                <a:srgbClr val="FFFFFF"/>
              </a:solidFill>
              <a:effectLst>
                <a:outerShdw blurRad="38100" dist="38100" dir="2700000" algn="tl">
                  <a:srgbClr val="000000"/>
                </a:outerShdw>
              </a:effectLst>
              <a:cs typeface="Arial" pitchFamily="34" charset="0"/>
            </a:endParaRPr>
          </a:p>
        </p:txBody>
      </p:sp>
      <p:sp>
        <p:nvSpPr>
          <p:cNvPr id="38928" name="Rectangle 16"/>
          <p:cNvSpPr>
            <a:spLocks noChangeArrowheads="1"/>
          </p:cNvSpPr>
          <p:nvPr/>
        </p:nvSpPr>
        <p:spPr bwMode="auto">
          <a:xfrm>
            <a:off x="5459413" y="6235700"/>
            <a:ext cx="2035175" cy="457200"/>
          </a:xfrm>
          <a:prstGeom prst="rect">
            <a:avLst/>
          </a:prstGeom>
          <a:noFill/>
          <a:ln w="12700">
            <a:noFill/>
            <a:miter lim="800000"/>
            <a:headEnd/>
            <a:tailEnd/>
          </a:ln>
          <a:effectLst/>
        </p:spPr>
        <p:txBody>
          <a:bodyPr wrap="none">
            <a:spAutoFit/>
          </a:bodyPr>
          <a:lstStyle/>
          <a:p>
            <a:pPr eaLnBrk="0" fontAlgn="base" hangingPunct="0">
              <a:spcBef>
                <a:spcPct val="0"/>
              </a:spcBef>
              <a:spcAft>
                <a:spcPct val="0"/>
              </a:spcAft>
              <a:defRPr/>
            </a:pPr>
            <a:r>
              <a:rPr lang="en-GB" sz="2400" i="1">
                <a:solidFill>
                  <a:srgbClr val="FFFFFF"/>
                </a:solidFill>
                <a:effectLst>
                  <a:outerShdw blurRad="38100" dist="38100" dir="2700000" algn="tl">
                    <a:srgbClr val="000000"/>
                  </a:outerShdw>
                </a:effectLst>
                <a:cs typeface="Arial" pitchFamily="34" charset="0"/>
              </a:rPr>
              <a:t>project staffing</a:t>
            </a:r>
            <a:endParaRPr lang="en-US" sz="2400" i="1">
              <a:solidFill>
                <a:srgbClr val="FFFFFF"/>
              </a:solidFill>
              <a:effectLst>
                <a:outerShdw blurRad="38100" dist="38100" dir="2700000" algn="tl">
                  <a:srgbClr val="000000"/>
                </a:outerShdw>
              </a:effectLst>
              <a:cs typeface="Arial" pitchFamily="34" charset="0"/>
            </a:endParaRPr>
          </a:p>
        </p:txBody>
      </p:sp>
    </p:spTree>
    <p:extLst>
      <p:ext uri="{BB962C8B-B14F-4D97-AF65-F5344CB8AC3E}">
        <p14:creationId xmlns:p14="http://schemas.microsoft.com/office/powerpoint/2010/main" xmlns="" val="1513470764"/>
      </p:ext>
    </p:extLst>
  </p:cSld>
  <p:clrMapOvr>
    <a:masterClrMapping/>
  </p:clrMapOvr>
  <p:transition spd="slow">
    <p:pull/>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Rectangle 5"/>
          <p:cNvSpPr>
            <a:spLocks noChangeArrowheads="1"/>
          </p:cNvSpPr>
          <p:nvPr/>
        </p:nvSpPr>
        <p:spPr bwMode="auto">
          <a:xfrm>
            <a:off x="152400" y="0"/>
            <a:ext cx="8686800" cy="6858000"/>
          </a:xfrm>
          <a:prstGeom prst="rect">
            <a:avLst/>
          </a:prstGeom>
          <a:noFill/>
          <a:ln w="12700">
            <a:noFill/>
            <a:miter lim="800000"/>
            <a:headEnd/>
            <a:tailEnd/>
          </a:ln>
          <a:effectLst/>
        </p:spPr>
        <p:txBody>
          <a:bodyPr lIns="90488" tIns="44450" rIns="90488" bIns="44450"/>
          <a:lstStyle/>
          <a:p>
            <a:pPr marL="342900" indent="-342900" eaLnBrk="0" fontAlgn="base" hangingPunct="0">
              <a:spcBef>
                <a:spcPct val="0"/>
              </a:spcBef>
              <a:spcAft>
                <a:spcPct val="0"/>
              </a:spcAft>
              <a:defRPr/>
            </a:pPr>
            <a:r>
              <a:rPr lang="en-GB" sz="2400" dirty="0">
                <a:solidFill>
                  <a:srgbClr val="FFFFFF"/>
                </a:solidFill>
                <a:cs typeface="Arial" pitchFamily="34" charset="0"/>
              </a:rPr>
              <a:t>	</a:t>
            </a:r>
            <a:r>
              <a:rPr lang="en-GB" sz="3600" b="1" u="sng" dirty="0">
                <a:solidFill>
                  <a:srgbClr val="FF0000"/>
                </a:solidFill>
                <a:latin typeface="Times New Roman" pitchFamily="18" charset="0"/>
                <a:cs typeface="Times New Roman" pitchFamily="18" charset="0"/>
              </a:rPr>
              <a:t>Step 2: Rule Evaluation</a:t>
            </a:r>
          </a:p>
          <a:p>
            <a:pPr marL="342900" indent="-342900" eaLnBrk="0" fontAlgn="base" hangingPunct="0">
              <a:spcBef>
                <a:spcPct val="0"/>
              </a:spcBef>
              <a:spcAft>
                <a:spcPct val="0"/>
              </a:spcAft>
              <a:defRPr/>
            </a:pPr>
            <a:endParaRPr lang="en-GB" sz="1000" dirty="0">
              <a:solidFill>
                <a:srgbClr val="FFFFFF"/>
              </a:solidFill>
              <a:effectLst>
                <a:outerShdw blurRad="38100" dist="38100" dir="2700000" algn="tl">
                  <a:srgbClr val="000000"/>
                </a:outerShdw>
              </a:effectLst>
              <a:cs typeface="Arial" pitchFamily="34" charset="0"/>
            </a:endParaRPr>
          </a:p>
          <a:p>
            <a:pPr marL="342900" indent="-342900" eaLnBrk="0" fontAlgn="base" hangingPunct="0">
              <a:spcBef>
                <a:spcPct val="0"/>
              </a:spcBef>
              <a:spcAft>
                <a:spcPct val="0"/>
              </a:spcAft>
              <a:buFontTx/>
              <a:buChar char="•"/>
              <a:defRPr/>
            </a:pPr>
            <a:r>
              <a:rPr lang="en-GB" sz="3200" dirty="0">
                <a:solidFill>
                  <a:srgbClr val="FFFF00"/>
                </a:solidFill>
                <a:latin typeface="Times New Roman" pitchFamily="18" charset="0"/>
                <a:cs typeface="Times New Roman" pitchFamily="18" charset="0"/>
              </a:rPr>
              <a:t>take  the  fuzzified  inputs, </a:t>
            </a:r>
            <a:r>
              <a:rPr lang="en-AU" sz="3200" dirty="0">
                <a:solidFill>
                  <a:srgbClr val="FFFF00"/>
                </a:solidFill>
                <a:latin typeface="Times New Roman" pitchFamily="18" charset="0"/>
                <a:cs typeface="Times New Roman" pitchFamily="18" charset="0"/>
                <a:sym typeface="Symbol" pitchFamily="18" charset="2"/>
              </a:rPr>
              <a:t></a:t>
            </a:r>
            <a:r>
              <a:rPr lang="en-GB" sz="3200" baseline="-25000" dirty="0">
                <a:solidFill>
                  <a:srgbClr val="FFFF00"/>
                </a:solidFill>
                <a:latin typeface="Times New Roman" pitchFamily="18" charset="0"/>
                <a:cs typeface="Times New Roman" pitchFamily="18" charset="0"/>
              </a:rPr>
              <a:t>(</a:t>
            </a:r>
            <a:r>
              <a:rPr lang="en-GB" sz="3200" i="1" baseline="-25000" dirty="0">
                <a:solidFill>
                  <a:srgbClr val="FFFF00"/>
                </a:solidFill>
                <a:latin typeface="Times New Roman" pitchFamily="18" charset="0"/>
                <a:cs typeface="Times New Roman" pitchFamily="18" charset="0"/>
              </a:rPr>
              <a:t>x</a:t>
            </a:r>
            <a:r>
              <a:rPr lang="en-GB" sz="3200" baseline="-25000" dirty="0">
                <a:solidFill>
                  <a:srgbClr val="FFFF00"/>
                </a:solidFill>
                <a:latin typeface="Times New Roman" pitchFamily="18" charset="0"/>
                <a:cs typeface="Times New Roman" pitchFamily="18" charset="0"/>
              </a:rPr>
              <a:t>=</a:t>
            </a:r>
            <a:r>
              <a:rPr lang="en-GB" sz="3200" i="1" baseline="-25000" dirty="0">
                <a:solidFill>
                  <a:srgbClr val="FFFF00"/>
                </a:solidFill>
                <a:latin typeface="Times New Roman" pitchFamily="18" charset="0"/>
                <a:cs typeface="Times New Roman" pitchFamily="18" charset="0"/>
              </a:rPr>
              <a:t>A</a:t>
            </a:r>
            <a:r>
              <a:rPr lang="en-GB" sz="3200" baseline="-25000" dirty="0">
                <a:solidFill>
                  <a:srgbClr val="FFFF00"/>
                </a:solidFill>
                <a:latin typeface="Times New Roman" pitchFamily="18" charset="0"/>
                <a:cs typeface="Times New Roman" pitchFamily="18" charset="0"/>
              </a:rPr>
              <a:t>1)</a:t>
            </a:r>
            <a:r>
              <a:rPr lang="en-GB" sz="3200" dirty="0">
                <a:solidFill>
                  <a:srgbClr val="FFFF00"/>
                </a:solidFill>
                <a:latin typeface="Times New Roman" pitchFamily="18" charset="0"/>
                <a:cs typeface="Times New Roman" pitchFamily="18" charset="0"/>
              </a:rPr>
              <a:t> = 0.5, </a:t>
            </a:r>
            <a:r>
              <a:rPr lang="en-AU" sz="3200" dirty="0">
                <a:solidFill>
                  <a:srgbClr val="FFFF00"/>
                </a:solidFill>
                <a:latin typeface="Times New Roman" pitchFamily="18" charset="0"/>
                <a:cs typeface="Times New Roman" pitchFamily="18" charset="0"/>
                <a:sym typeface="Symbol" pitchFamily="18" charset="2"/>
              </a:rPr>
              <a:t></a:t>
            </a:r>
            <a:r>
              <a:rPr lang="en-GB" sz="3200" baseline="-25000" dirty="0">
                <a:solidFill>
                  <a:srgbClr val="FFFF00"/>
                </a:solidFill>
                <a:latin typeface="Times New Roman" pitchFamily="18" charset="0"/>
                <a:cs typeface="Times New Roman" pitchFamily="18" charset="0"/>
              </a:rPr>
              <a:t>(</a:t>
            </a:r>
            <a:r>
              <a:rPr lang="en-GB" sz="3200" i="1" baseline="-25000" dirty="0">
                <a:solidFill>
                  <a:srgbClr val="FFFF00"/>
                </a:solidFill>
                <a:latin typeface="Times New Roman" pitchFamily="18" charset="0"/>
                <a:cs typeface="Times New Roman" pitchFamily="18" charset="0"/>
              </a:rPr>
              <a:t>x</a:t>
            </a:r>
            <a:r>
              <a:rPr lang="en-GB" sz="3200" baseline="-25000" dirty="0">
                <a:solidFill>
                  <a:srgbClr val="FFFF00"/>
                </a:solidFill>
                <a:latin typeface="Times New Roman" pitchFamily="18" charset="0"/>
                <a:cs typeface="Times New Roman" pitchFamily="18" charset="0"/>
              </a:rPr>
              <a:t>=</a:t>
            </a:r>
            <a:r>
              <a:rPr lang="en-GB" sz="3200" i="1" baseline="-25000" dirty="0">
                <a:solidFill>
                  <a:srgbClr val="FFFF00"/>
                </a:solidFill>
                <a:latin typeface="Times New Roman" pitchFamily="18" charset="0"/>
                <a:cs typeface="Times New Roman" pitchFamily="18" charset="0"/>
              </a:rPr>
              <a:t>A</a:t>
            </a:r>
            <a:r>
              <a:rPr lang="en-GB" sz="3200" baseline="-25000" dirty="0">
                <a:solidFill>
                  <a:srgbClr val="FFFF00"/>
                </a:solidFill>
                <a:latin typeface="Times New Roman" pitchFamily="18" charset="0"/>
                <a:cs typeface="Times New Roman" pitchFamily="18" charset="0"/>
              </a:rPr>
              <a:t>2)</a:t>
            </a:r>
            <a:r>
              <a:rPr lang="en-GB" sz="3200" dirty="0">
                <a:solidFill>
                  <a:srgbClr val="FFFF00"/>
                </a:solidFill>
                <a:latin typeface="Times New Roman" pitchFamily="18" charset="0"/>
                <a:cs typeface="Times New Roman" pitchFamily="18" charset="0"/>
              </a:rPr>
              <a:t> = 0.2, </a:t>
            </a:r>
            <a:r>
              <a:rPr lang="en-AU" sz="3200" dirty="0">
                <a:solidFill>
                  <a:srgbClr val="FFFF00"/>
                </a:solidFill>
                <a:latin typeface="Times New Roman" pitchFamily="18" charset="0"/>
                <a:cs typeface="Times New Roman" pitchFamily="18" charset="0"/>
                <a:sym typeface="Symbol" pitchFamily="18" charset="2"/>
              </a:rPr>
              <a:t></a:t>
            </a:r>
            <a:r>
              <a:rPr lang="en-GB" sz="3200" baseline="-25000" dirty="0">
                <a:solidFill>
                  <a:srgbClr val="FFFF00"/>
                </a:solidFill>
                <a:latin typeface="Times New Roman" pitchFamily="18" charset="0"/>
                <a:cs typeface="Times New Roman" pitchFamily="18" charset="0"/>
              </a:rPr>
              <a:t>(</a:t>
            </a:r>
            <a:r>
              <a:rPr lang="en-GB" sz="3200" i="1" baseline="-25000" dirty="0">
                <a:solidFill>
                  <a:srgbClr val="FFFF00"/>
                </a:solidFill>
                <a:latin typeface="Times New Roman" pitchFamily="18" charset="0"/>
                <a:cs typeface="Times New Roman" pitchFamily="18" charset="0"/>
              </a:rPr>
              <a:t>y</a:t>
            </a:r>
            <a:r>
              <a:rPr lang="en-GB" sz="3200" baseline="-25000" dirty="0">
                <a:solidFill>
                  <a:srgbClr val="FFFF00"/>
                </a:solidFill>
                <a:latin typeface="Times New Roman" pitchFamily="18" charset="0"/>
                <a:cs typeface="Times New Roman" pitchFamily="18" charset="0"/>
              </a:rPr>
              <a:t>=</a:t>
            </a:r>
            <a:r>
              <a:rPr lang="en-GB" sz="3200" i="1" baseline="-25000" dirty="0">
                <a:solidFill>
                  <a:srgbClr val="FFFF00"/>
                </a:solidFill>
                <a:latin typeface="Times New Roman" pitchFamily="18" charset="0"/>
                <a:cs typeface="Times New Roman" pitchFamily="18" charset="0"/>
              </a:rPr>
              <a:t>B</a:t>
            </a:r>
            <a:r>
              <a:rPr lang="en-GB" sz="3200" baseline="-25000" dirty="0">
                <a:solidFill>
                  <a:srgbClr val="FFFF00"/>
                </a:solidFill>
                <a:latin typeface="Times New Roman" pitchFamily="18" charset="0"/>
                <a:cs typeface="Times New Roman" pitchFamily="18" charset="0"/>
              </a:rPr>
              <a:t>1)</a:t>
            </a:r>
            <a:r>
              <a:rPr lang="en-GB" sz="3200" dirty="0">
                <a:solidFill>
                  <a:srgbClr val="FFFF00"/>
                </a:solidFill>
                <a:latin typeface="Times New Roman" pitchFamily="18" charset="0"/>
                <a:cs typeface="Times New Roman" pitchFamily="18" charset="0"/>
              </a:rPr>
              <a:t> = 0.1 and </a:t>
            </a:r>
            <a:r>
              <a:rPr lang="en-AU" sz="3200" dirty="0">
                <a:solidFill>
                  <a:srgbClr val="FFFF00"/>
                </a:solidFill>
                <a:latin typeface="Times New Roman" pitchFamily="18" charset="0"/>
                <a:cs typeface="Times New Roman" pitchFamily="18" charset="0"/>
                <a:sym typeface="Symbol" pitchFamily="18" charset="2"/>
              </a:rPr>
              <a:t></a:t>
            </a:r>
            <a:r>
              <a:rPr lang="en-GB" sz="3200" baseline="-25000" dirty="0">
                <a:solidFill>
                  <a:srgbClr val="FFFF00"/>
                </a:solidFill>
                <a:latin typeface="Times New Roman" pitchFamily="18" charset="0"/>
                <a:cs typeface="Times New Roman" pitchFamily="18" charset="0"/>
              </a:rPr>
              <a:t>(</a:t>
            </a:r>
            <a:r>
              <a:rPr lang="en-GB" sz="3200" i="1" baseline="-25000" dirty="0">
                <a:solidFill>
                  <a:srgbClr val="FFFF00"/>
                </a:solidFill>
                <a:latin typeface="Times New Roman" pitchFamily="18" charset="0"/>
                <a:cs typeface="Times New Roman" pitchFamily="18" charset="0"/>
              </a:rPr>
              <a:t>y</a:t>
            </a:r>
            <a:r>
              <a:rPr lang="en-GB" sz="3200" baseline="-25000" dirty="0">
                <a:solidFill>
                  <a:srgbClr val="FFFF00"/>
                </a:solidFill>
                <a:latin typeface="Times New Roman" pitchFamily="18" charset="0"/>
                <a:cs typeface="Times New Roman" pitchFamily="18" charset="0"/>
              </a:rPr>
              <a:t>=</a:t>
            </a:r>
            <a:r>
              <a:rPr lang="en-GB" sz="3200" i="1" baseline="-25000" dirty="0">
                <a:solidFill>
                  <a:srgbClr val="FFFF00"/>
                </a:solidFill>
                <a:latin typeface="Times New Roman" pitchFamily="18" charset="0"/>
                <a:cs typeface="Times New Roman" pitchFamily="18" charset="0"/>
              </a:rPr>
              <a:t>B</a:t>
            </a:r>
            <a:r>
              <a:rPr lang="en-GB" sz="3200" baseline="-25000" dirty="0">
                <a:solidFill>
                  <a:srgbClr val="FFFF00"/>
                </a:solidFill>
                <a:latin typeface="Times New Roman" pitchFamily="18" charset="0"/>
                <a:cs typeface="Times New Roman" pitchFamily="18" charset="0"/>
              </a:rPr>
              <a:t>2)</a:t>
            </a:r>
            <a:r>
              <a:rPr lang="en-GB" sz="3200" dirty="0">
                <a:solidFill>
                  <a:srgbClr val="FFFF00"/>
                </a:solidFill>
                <a:latin typeface="Times New Roman" pitchFamily="18" charset="0"/>
                <a:cs typeface="Times New Roman" pitchFamily="18" charset="0"/>
              </a:rPr>
              <a:t> = 0.7</a:t>
            </a:r>
          </a:p>
          <a:p>
            <a:pPr marL="342900" indent="-342900" eaLnBrk="0" fontAlgn="base" hangingPunct="0">
              <a:spcBef>
                <a:spcPct val="0"/>
              </a:spcBef>
              <a:spcAft>
                <a:spcPct val="0"/>
              </a:spcAft>
              <a:buFontTx/>
              <a:buChar char="•"/>
              <a:defRPr/>
            </a:pPr>
            <a:endParaRPr lang="en-GB" sz="3200" dirty="0">
              <a:solidFill>
                <a:srgbClr val="FFFF00"/>
              </a:solidFill>
              <a:latin typeface="Times New Roman" pitchFamily="18" charset="0"/>
              <a:cs typeface="Times New Roman" pitchFamily="18" charset="0"/>
            </a:endParaRPr>
          </a:p>
          <a:p>
            <a:pPr marL="342900" indent="-342900" eaLnBrk="0" fontAlgn="base" hangingPunct="0">
              <a:spcBef>
                <a:spcPct val="0"/>
              </a:spcBef>
              <a:spcAft>
                <a:spcPct val="0"/>
              </a:spcAft>
              <a:buFontTx/>
              <a:buChar char="•"/>
              <a:defRPr/>
            </a:pPr>
            <a:r>
              <a:rPr lang="en-GB" sz="3200" dirty="0">
                <a:solidFill>
                  <a:srgbClr val="FFFF00"/>
                </a:solidFill>
                <a:latin typeface="Times New Roman" pitchFamily="18" charset="0"/>
                <a:cs typeface="Times New Roman" pitchFamily="18" charset="0"/>
              </a:rPr>
              <a:t>apply them to the antecedents of the fuzzy rules.</a:t>
            </a:r>
          </a:p>
          <a:p>
            <a:pPr marL="342900" indent="-342900" eaLnBrk="0" fontAlgn="base" hangingPunct="0">
              <a:spcBef>
                <a:spcPct val="0"/>
              </a:spcBef>
              <a:spcAft>
                <a:spcPct val="0"/>
              </a:spcAft>
              <a:buFontTx/>
              <a:buChar char="•"/>
              <a:defRPr/>
            </a:pPr>
            <a:endParaRPr lang="en-GB" sz="3200" dirty="0">
              <a:solidFill>
                <a:srgbClr val="FFFF00"/>
              </a:solidFill>
              <a:latin typeface="Times New Roman" pitchFamily="18" charset="0"/>
              <a:cs typeface="Times New Roman" pitchFamily="18" charset="0"/>
            </a:endParaRPr>
          </a:p>
          <a:p>
            <a:pPr marL="342900" indent="-342900" algn="just" eaLnBrk="0" fontAlgn="base" hangingPunct="0">
              <a:spcBef>
                <a:spcPct val="0"/>
              </a:spcBef>
              <a:spcAft>
                <a:spcPct val="0"/>
              </a:spcAft>
              <a:buFontTx/>
              <a:buChar char="•"/>
              <a:defRPr/>
            </a:pPr>
            <a:r>
              <a:rPr lang="en-GB" sz="3200" dirty="0">
                <a:solidFill>
                  <a:srgbClr val="FFFF00"/>
                </a:solidFill>
                <a:latin typeface="Times New Roman" pitchFamily="18" charset="0"/>
                <a:cs typeface="Times New Roman" pitchFamily="18" charset="0"/>
              </a:rPr>
              <a:t>If a given fuzzy rule has multiple antecedents, the fuzzy operator (AND or </a:t>
            </a:r>
            <a:r>
              <a:rPr lang="en-GB" sz="3200" dirty="0" err="1">
                <a:solidFill>
                  <a:srgbClr val="FFFF00"/>
                </a:solidFill>
                <a:latin typeface="Times New Roman" pitchFamily="18" charset="0"/>
                <a:cs typeface="Times New Roman" pitchFamily="18" charset="0"/>
              </a:rPr>
              <a:t>OR</a:t>
            </a:r>
            <a:r>
              <a:rPr lang="en-GB" sz="3200" dirty="0">
                <a:solidFill>
                  <a:srgbClr val="FFFF00"/>
                </a:solidFill>
                <a:latin typeface="Times New Roman" pitchFamily="18" charset="0"/>
                <a:cs typeface="Times New Roman" pitchFamily="18" charset="0"/>
              </a:rPr>
              <a:t>) is used to obtain a single number that represents the result of the antecedent evaluation.  This number (the truth value) is then applied to the consequent membership function.</a:t>
            </a:r>
          </a:p>
        </p:txBody>
      </p:sp>
      <p:sp>
        <p:nvSpPr>
          <p:cNvPr id="3" name="Slide Number Placeholder 2"/>
          <p:cNvSpPr>
            <a:spLocks noGrp="1"/>
          </p:cNvSpPr>
          <p:nvPr>
            <p:ph type="sldNum" sz="quarter" idx="12"/>
          </p:nvPr>
        </p:nvSpPr>
        <p:spPr/>
        <p:txBody>
          <a:bodyPr/>
          <a:lstStyle/>
          <a:p>
            <a:fld id="{B6F15528-21DE-4FAA-801E-634DDDAF4B2B}" type="slidenum">
              <a:rPr lang="en-US" smtClean="0"/>
              <a:pPr/>
              <a:t>41</a:t>
            </a:fld>
            <a:endParaRPr lang="en-US"/>
          </a:p>
        </p:txBody>
      </p:sp>
    </p:spTree>
    <p:extLst>
      <p:ext uri="{BB962C8B-B14F-4D97-AF65-F5344CB8AC3E}">
        <p14:creationId xmlns:p14="http://schemas.microsoft.com/office/powerpoint/2010/main" xmlns="" val="10696486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9941">
                                            <p:txEl>
                                              <p:pRg st="2" end="2"/>
                                            </p:txEl>
                                          </p:spTgt>
                                        </p:tgtEl>
                                        <p:attrNameLst>
                                          <p:attrName>style.visibility</p:attrName>
                                        </p:attrNameLst>
                                      </p:cBhvr>
                                      <p:to>
                                        <p:strVal val="visible"/>
                                      </p:to>
                                    </p:set>
                                    <p:anim calcmode="lin" valueType="num">
                                      <p:cBhvr additive="base">
                                        <p:cTn id="7" dur="500" fill="hold"/>
                                        <p:tgtEl>
                                          <p:spTgt spid="3994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94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9941">
                                            <p:txEl>
                                              <p:pRg st="4" end="4"/>
                                            </p:txEl>
                                          </p:spTgt>
                                        </p:tgtEl>
                                        <p:attrNameLst>
                                          <p:attrName>style.visibility</p:attrName>
                                        </p:attrNameLst>
                                      </p:cBhvr>
                                      <p:to>
                                        <p:strVal val="visible"/>
                                      </p:to>
                                    </p:set>
                                    <p:anim calcmode="lin" valueType="num">
                                      <p:cBhvr additive="base">
                                        <p:cTn id="13" dur="500" fill="hold"/>
                                        <p:tgtEl>
                                          <p:spTgt spid="39941">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994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9941">
                                            <p:txEl>
                                              <p:pRg st="6" end="6"/>
                                            </p:txEl>
                                          </p:spTgt>
                                        </p:tgtEl>
                                        <p:attrNameLst>
                                          <p:attrName>style.visibility</p:attrName>
                                        </p:attrNameLst>
                                      </p:cBhvr>
                                      <p:to>
                                        <p:strVal val="visible"/>
                                      </p:to>
                                    </p:set>
                                    <p:anim calcmode="lin" valueType="num">
                                      <p:cBhvr additive="base">
                                        <p:cTn id="19" dur="500" fill="hold"/>
                                        <p:tgtEl>
                                          <p:spTgt spid="39941">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994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152400" y="457200"/>
            <a:ext cx="8686800" cy="5105400"/>
          </a:xfrm>
          <a:prstGeom prst="rect">
            <a:avLst/>
          </a:prstGeom>
          <a:noFill/>
          <a:ln w="12700">
            <a:noFill/>
            <a:miter lim="800000"/>
            <a:headEnd/>
            <a:tailEnd/>
          </a:ln>
          <a:effectLst/>
        </p:spPr>
        <p:txBody>
          <a:bodyPr lIns="90488" tIns="44450" rIns="90488" bIns="44450"/>
          <a:lstStyle/>
          <a:p>
            <a:pPr marL="342900" lvl="0" indent="-342900" eaLnBrk="0" fontAlgn="base" hangingPunct="0">
              <a:spcBef>
                <a:spcPct val="0"/>
              </a:spcBef>
              <a:spcAft>
                <a:spcPct val="0"/>
              </a:spcAft>
              <a:defRPr/>
            </a:pPr>
            <a:r>
              <a:rPr lang="en-GB" sz="2400" dirty="0">
                <a:solidFill>
                  <a:srgbClr val="FFFFFF"/>
                </a:solidFill>
                <a:cs typeface="Arial" pitchFamily="34" charset="0"/>
              </a:rPr>
              <a:t>	</a:t>
            </a:r>
            <a:r>
              <a:rPr lang="en-GB" sz="3600" b="1" u="sng" dirty="0">
                <a:solidFill>
                  <a:srgbClr val="FF0000"/>
                </a:solidFill>
                <a:latin typeface="Times New Roman" pitchFamily="18" charset="0"/>
                <a:cs typeface="Times New Roman" pitchFamily="18" charset="0"/>
              </a:rPr>
              <a:t>Step 2: Rule Evaluation</a:t>
            </a:r>
          </a:p>
          <a:p>
            <a:pPr marL="342900" indent="-342900" algn="just" eaLnBrk="0" fontAlgn="base" hangingPunct="0">
              <a:spcBef>
                <a:spcPct val="0"/>
              </a:spcBef>
              <a:spcAft>
                <a:spcPct val="0"/>
              </a:spcAft>
              <a:defRPr/>
            </a:pPr>
            <a:endParaRPr lang="en-GB" sz="2400" dirty="0" smtClean="0">
              <a:solidFill>
                <a:srgbClr val="FFFFFF"/>
              </a:solidFill>
              <a:cs typeface="Arial" pitchFamily="34" charset="0"/>
            </a:endParaRPr>
          </a:p>
          <a:p>
            <a:pPr marL="342900" indent="-342900" algn="just" eaLnBrk="0" fontAlgn="base" hangingPunct="0">
              <a:spcBef>
                <a:spcPct val="0"/>
              </a:spcBef>
              <a:spcAft>
                <a:spcPct val="0"/>
              </a:spcAft>
              <a:defRPr/>
            </a:pPr>
            <a:r>
              <a:rPr lang="en-GB" sz="2400" dirty="0">
                <a:solidFill>
                  <a:srgbClr val="FFFFFF"/>
                </a:solidFill>
                <a:latin typeface="Times New Roman" pitchFamily="18" charset="0"/>
                <a:cs typeface="Arial" pitchFamily="34" charset="0"/>
              </a:rPr>
              <a:t>	</a:t>
            </a:r>
            <a:r>
              <a:rPr lang="en-GB" sz="3000" dirty="0" smtClean="0">
                <a:solidFill>
                  <a:srgbClr val="FFFF00"/>
                </a:solidFill>
                <a:latin typeface="Times New Roman" pitchFamily="18" charset="0"/>
                <a:cs typeface="Times New Roman" pitchFamily="18" charset="0"/>
              </a:rPr>
              <a:t>To </a:t>
            </a:r>
            <a:r>
              <a:rPr lang="en-GB" sz="3000" dirty="0">
                <a:solidFill>
                  <a:srgbClr val="FFFF00"/>
                </a:solidFill>
                <a:latin typeface="Times New Roman" pitchFamily="18" charset="0"/>
                <a:cs typeface="Times New Roman" pitchFamily="18" charset="0"/>
              </a:rPr>
              <a:t>evaluate the disjunction of the rule antecedents, we use the </a:t>
            </a:r>
            <a:r>
              <a:rPr lang="en-GB" sz="3000" b="1" dirty="0">
                <a:solidFill>
                  <a:srgbClr val="FFFF00"/>
                </a:solidFill>
                <a:latin typeface="Times New Roman" pitchFamily="18" charset="0"/>
                <a:cs typeface="Times New Roman" pitchFamily="18" charset="0"/>
              </a:rPr>
              <a:t>OR fuzzy operation</a:t>
            </a:r>
            <a:r>
              <a:rPr lang="en-GB" sz="3000" dirty="0">
                <a:solidFill>
                  <a:srgbClr val="FFFF00"/>
                </a:solidFill>
                <a:latin typeface="Times New Roman" pitchFamily="18" charset="0"/>
                <a:cs typeface="Times New Roman" pitchFamily="18" charset="0"/>
              </a:rPr>
              <a:t>.  Typically, fuzzy expert systems make use of the classical fuzzy operation </a:t>
            </a:r>
            <a:r>
              <a:rPr lang="en-GB" sz="3000" b="1" dirty="0">
                <a:solidFill>
                  <a:srgbClr val="FFFF00"/>
                </a:solidFill>
                <a:latin typeface="Times New Roman" pitchFamily="18" charset="0"/>
                <a:cs typeface="Times New Roman" pitchFamily="18" charset="0"/>
              </a:rPr>
              <a:t>union</a:t>
            </a:r>
            <a:r>
              <a:rPr lang="en-GB" sz="3000" dirty="0">
                <a:solidFill>
                  <a:srgbClr val="FFFF00"/>
                </a:solidFill>
                <a:latin typeface="Times New Roman" pitchFamily="18" charset="0"/>
                <a:cs typeface="Times New Roman" pitchFamily="18" charset="0"/>
              </a:rPr>
              <a:t>:</a:t>
            </a:r>
          </a:p>
          <a:p>
            <a:pPr marL="342900" indent="-342900" eaLnBrk="0" fontAlgn="base" hangingPunct="0">
              <a:spcBef>
                <a:spcPct val="0"/>
              </a:spcBef>
              <a:spcAft>
                <a:spcPct val="0"/>
              </a:spcAft>
              <a:defRPr/>
            </a:pPr>
            <a:endParaRPr lang="en-GB" sz="1000" dirty="0">
              <a:latin typeface="Times New Roman" pitchFamily="18" charset="0"/>
              <a:cs typeface="Times New Roman" pitchFamily="18" charset="0"/>
            </a:endParaRPr>
          </a:p>
          <a:p>
            <a:pPr marL="1143000" lvl="2" indent="-228600" algn="just" eaLnBrk="0" fontAlgn="base" hangingPunct="0">
              <a:spcBef>
                <a:spcPct val="0"/>
              </a:spcBef>
              <a:spcAft>
                <a:spcPct val="0"/>
              </a:spcAft>
              <a:defRPr/>
            </a:pPr>
            <a:r>
              <a:rPr lang="en-GB" sz="3000" dirty="0">
                <a:latin typeface="Times New Roman" pitchFamily="18" charset="0"/>
                <a:cs typeface="Times New Roman" pitchFamily="18" charset="0"/>
              </a:rPr>
              <a:t>		</a:t>
            </a:r>
            <a:r>
              <a:rPr lang="en-AU" sz="3000" b="1" dirty="0">
                <a:solidFill>
                  <a:srgbClr val="FF0000"/>
                </a:solidFill>
                <a:latin typeface="Times New Roman" pitchFamily="18" charset="0"/>
                <a:cs typeface="Times New Roman" pitchFamily="18" charset="0"/>
                <a:sym typeface="Symbol" pitchFamily="18" charset="2"/>
              </a:rPr>
              <a:t></a:t>
            </a:r>
            <a:r>
              <a:rPr lang="en-GB" sz="3000" b="1" i="1" baseline="-25000" dirty="0">
                <a:solidFill>
                  <a:srgbClr val="FF0000"/>
                </a:solidFill>
                <a:latin typeface="Times New Roman" pitchFamily="18" charset="0"/>
                <a:cs typeface="Times New Roman" pitchFamily="18" charset="0"/>
              </a:rPr>
              <a:t>A</a:t>
            </a:r>
            <a:r>
              <a:rPr lang="en-AU" sz="3000" b="1" dirty="0">
                <a:solidFill>
                  <a:srgbClr val="FF0000"/>
                </a:solidFill>
                <a:latin typeface="Times New Roman" pitchFamily="18" charset="0"/>
                <a:cs typeface="Times New Roman" pitchFamily="18" charset="0"/>
                <a:sym typeface="Symbol" pitchFamily="18" charset="2"/>
              </a:rPr>
              <a:t></a:t>
            </a:r>
            <a:r>
              <a:rPr lang="en-GB" sz="3000" b="1" i="1" baseline="-25000" dirty="0">
                <a:solidFill>
                  <a:srgbClr val="FF0000"/>
                </a:solidFill>
                <a:latin typeface="Times New Roman" pitchFamily="18" charset="0"/>
                <a:cs typeface="Times New Roman" pitchFamily="18" charset="0"/>
              </a:rPr>
              <a:t>B</a:t>
            </a:r>
            <a:r>
              <a:rPr lang="en-GB" sz="3000" b="1" dirty="0">
                <a:solidFill>
                  <a:srgbClr val="FF0000"/>
                </a:solidFill>
                <a:latin typeface="Times New Roman" pitchFamily="18" charset="0"/>
                <a:cs typeface="Times New Roman" pitchFamily="18" charset="0"/>
              </a:rPr>
              <a:t>(</a:t>
            </a:r>
            <a:r>
              <a:rPr lang="en-GB" sz="3000" b="1" i="1" dirty="0">
                <a:solidFill>
                  <a:srgbClr val="FF0000"/>
                </a:solidFill>
                <a:latin typeface="Times New Roman" pitchFamily="18" charset="0"/>
                <a:cs typeface="Times New Roman" pitchFamily="18" charset="0"/>
              </a:rPr>
              <a:t>x</a:t>
            </a:r>
            <a:r>
              <a:rPr lang="en-GB" sz="3000" b="1" dirty="0">
                <a:solidFill>
                  <a:srgbClr val="FF0000"/>
                </a:solidFill>
                <a:latin typeface="Times New Roman" pitchFamily="18" charset="0"/>
                <a:cs typeface="Times New Roman" pitchFamily="18" charset="0"/>
              </a:rPr>
              <a:t>) = </a:t>
            </a:r>
            <a:r>
              <a:rPr lang="en-GB" sz="3000" b="1" i="1" dirty="0">
                <a:solidFill>
                  <a:srgbClr val="FF0000"/>
                </a:solidFill>
                <a:latin typeface="Times New Roman" pitchFamily="18" charset="0"/>
                <a:cs typeface="Times New Roman" pitchFamily="18" charset="0"/>
              </a:rPr>
              <a:t>max</a:t>
            </a:r>
            <a:r>
              <a:rPr lang="en-GB" sz="3000" b="1" dirty="0">
                <a:solidFill>
                  <a:srgbClr val="FF0000"/>
                </a:solidFill>
                <a:latin typeface="Times New Roman" pitchFamily="18" charset="0"/>
                <a:cs typeface="Times New Roman" pitchFamily="18" charset="0"/>
              </a:rPr>
              <a:t> [</a:t>
            </a:r>
            <a:r>
              <a:rPr lang="en-AU" sz="3000" b="1" dirty="0">
                <a:solidFill>
                  <a:srgbClr val="FF0000"/>
                </a:solidFill>
                <a:latin typeface="Times New Roman" pitchFamily="18" charset="0"/>
                <a:cs typeface="Times New Roman" pitchFamily="18" charset="0"/>
                <a:sym typeface="Symbol" pitchFamily="18" charset="2"/>
              </a:rPr>
              <a:t></a:t>
            </a:r>
            <a:r>
              <a:rPr lang="en-GB" sz="3000" b="1" i="1" baseline="-25000" dirty="0">
                <a:solidFill>
                  <a:srgbClr val="FF0000"/>
                </a:solidFill>
                <a:latin typeface="Times New Roman" pitchFamily="18" charset="0"/>
                <a:cs typeface="Times New Roman" pitchFamily="18" charset="0"/>
              </a:rPr>
              <a:t>A</a:t>
            </a:r>
            <a:r>
              <a:rPr lang="en-GB" sz="3000" b="1" dirty="0">
                <a:solidFill>
                  <a:srgbClr val="FF0000"/>
                </a:solidFill>
                <a:latin typeface="Times New Roman" pitchFamily="18" charset="0"/>
                <a:cs typeface="Times New Roman" pitchFamily="18" charset="0"/>
              </a:rPr>
              <a:t>(</a:t>
            </a:r>
            <a:r>
              <a:rPr lang="en-GB" sz="3000" b="1" i="1" dirty="0">
                <a:solidFill>
                  <a:srgbClr val="FF0000"/>
                </a:solidFill>
                <a:latin typeface="Times New Roman" pitchFamily="18" charset="0"/>
                <a:cs typeface="Times New Roman" pitchFamily="18" charset="0"/>
              </a:rPr>
              <a:t>x</a:t>
            </a:r>
            <a:r>
              <a:rPr lang="en-GB" sz="3000" b="1" dirty="0">
                <a:solidFill>
                  <a:srgbClr val="FF0000"/>
                </a:solidFill>
                <a:latin typeface="Times New Roman" pitchFamily="18" charset="0"/>
                <a:cs typeface="Times New Roman" pitchFamily="18" charset="0"/>
              </a:rPr>
              <a:t>), </a:t>
            </a:r>
            <a:r>
              <a:rPr lang="en-AU" sz="3000" b="1" dirty="0">
                <a:solidFill>
                  <a:srgbClr val="FF0000"/>
                </a:solidFill>
                <a:latin typeface="Times New Roman" pitchFamily="18" charset="0"/>
                <a:cs typeface="Times New Roman" pitchFamily="18" charset="0"/>
                <a:sym typeface="Symbol" pitchFamily="18" charset="2"/>
              </a:rPr>
              <a:t></a:t>
            </a:r>
            <a:r>
              <a:rPr lang="en-GB" sz="3000" b="1" i="1" baseline="-25000" dirty="0">
                <a:solidFill>
                  <a:srgbClr val="FF0000"/>
                </a:solidFill>
                <a:latin typeface="Times New Roman" pitchFamily="18" charset="0"/>
                <a:cs typeface="Times New Roman" pitchFamily="18" charset="0"/>
              </a:rPr>
              <a:t>B</a:t>
            </a:r>
            <a:r>
              <a:rPr lang="en-GB" sz="3000" b="1" dirty="0">
                <a:solidFill>
                  <a:srgbClr val="FF0000"/>
                </a:solidFill>
                <a:latin typeface="Times New Roman" pitchFamily="18" charset="0"/>
                <a:cs typeface="Times New Roman" pitchFamily="18" charset="0"/>
              </a:rPr>
              <a:t>(</a:t>
            </a:r>
            <a:r>
              <a:rPr lang="en-GB" sz="3000" b="1" i="1" dirty="0">
                <a:solidFill>
                  <a:srgbClr val="FF0000"/>
                </a:solidFill>
                <a:latin typeface="Times New Roman" pitchFamily="18" charset="0"/>
                <a:cs typeface="Times New Roman" pitchFamily="18" charset="0"/>
              </a:rPr>
              <a:t>x</a:t>
            </a:r>
            <a:r>
              <a:rPr lang="en-GB" sz="3000" b="1" dirty="0">
                <a:solidFill>
                  <a:srgbClr val="FF0000"/>
                </a:solidFill>
                <a:latin typeface="Times New Roman" pitchFamily="18" charset="0"/>
                <a:cs typeface="Times New Roman" pitchFamily="18" charset="0"/>
              </a:rPr>
              <a:t>)]</a:t>
            </a:r>
          </a:p>
          <a:p>
            <a:pPr marL="342900" indent="-342900" algn="just" eaLnBrk="0" fontAlgn="base" hangingPunct="0">
              <a:spcBef>
                <a:spcPct val="0"/>
              </a:spcBef>
              <a:spcAft>
                <a:spcPct val="0"/>
              </a:spcAft>
              <a:defRPr/>
            </a:pPr>
            <a:r>
              <a:rPr lang="en-GB" sz="3000" dirty="0">
                <a:latin typeface="Times New Roman" pitchFamily="18" charset="0"/>
                <a:cs typeface="Times New Roman" pitchFamily="18" charset="0"/>
              </a:rPr>
              <a:t>	</a:t>
            </a:r>
          </a:p>
          <a:p>
            <a:pPr marL="342900" indent="-342900" algn="just" eaLnBrk="0" fontAlgn="base" hangingPunct="0">
              <a:spcBef>
                <a:spcPct val="0"/>
              </a:spcBef>
              <a:spcAft>
                <a:spcPct val="0"/>
              </a:spcAft>
              <a:defRPr/>
            </a:pPr>
            <a:r>
              <a:rPr lang="en-GB" sz="3000" dirty="0">
                <a:latin typeface="Times New Roman" pitchFamily="18" charset="0"/>
                <a:cs typeface="Times New Roman" pitchFamily="18" charset="0"/>
              </a:rPr>
              <a:t>	</a:t>
            </a:r>
            <a:r>
              <a:rPr lang="en-GB" sz="3000" dirty="0">
                <a:solidFill>
                  <a:srgbClr val="FFFF00"/>
                </a:solidFill>
                <a:latin typeface="Times New Roman" pitchFamily="18" charset="0"/>
                <a:cs typeface="Times New Roman" pitchFamily="18" charset="0"/>
              </a:rPr>
              <a:t>Similarly, in order to evaluate the conjunction of the rule antecedents, we apply the </a:t>
            </a:r>
            <a:r>
              <a:rPr lang="en-GB" sz="3000" b="1" dirty="0">
                <a:solidFill>
                  <a:srgbClr val="FFFF00"/>
                </a:solidFill>
                <a:latin typeface="Times New Roman" pitchFamily="18" charset="0"/>
                <a:cs typeface="Times New Roman" pitchFamily="18" charset="0"/>
              </a:rPr>
              <a:t>AND fuzzy operation</a:t>
            </a:r>
            <a:r>
              <a:rPr lang="en-GB" sz="3000" dirty="0">
                <a:solidFill>
                  <a:srgbClr val="FFFF00"/>
                </a:solidFill>
                <a:latin typeface="Times New Roman" pitchFamily="18" charset="0"/>
                <a:cs typeface="Times New Roman" pitchFamily="18" charset="0"/>
              </a:rPr>
              <a:t> </a:t>
            </a:r>
            <a:r>
              <a:rPr lang="en-GB" sz="3000" b="1" dirty="0">
                <a:solidFill>
                  <a:srgbClr val="FFFF00"/>
                </a:solidFill>
                <a:latin typeface="Times New Roman" pitchFamily="18" charset="0"/>
                <a:cs typeface="Times New Roman" pitchFamily="18" charset="0"/>
              </a:rPr>
              <a:t>intersection</a:t>
            </a:r>
            <a:r>
              <a:rPr lang="en-GB" sz="3000" dirty="0">
                <a:solidFill>
                  <a:srgbClr val="FFFF00"/>
                </a:solidFill>
                <a:latin typeface="Times New Roman" pitchFamily="18" charset="0"/>
                <a:cs typeface="Times New Roman" pitchFamily="18" charset="0"/>
              </a:rPr>
              <a:t>:</a:t>
            </a:r>
          </a:p>
          <a:p>
            <a:pPr marL="342900" indent="-342900" algn="just" eaLnBrk="0" fontAlgn="base" hangingPunct="0">
              <a:spcBef>
                <a:spcPct val="0"/>
              </a:spcBef>
              <a:spcAft>
                <a:spcPct val="0"/>
              </a:spcAft>
              <a:defRPr/>
            </a:pPr>
            <a:endParaRPr lang="en-GB" sz="1000" dirty="0">
              <a:latin typeface="Times New Roman" pitchFamily="18" charset="0"/>
              <a:cs typeface="Times New Roman" pitchFamily="18" charset="0"/>
            </a:endParaRPr>
          </a:p>
          <a:p>
            <a:pPr marL="1143000" lvl="2" indent="-228600" algn="just" eaLnBrk="0" fontAlgn="base" hangingPunct="0">
              <a:spcBef>
                <a:spcPct val="0"/>
              </a:spcBef>
              <a:spcAft>
                <a:spcPct val="0"/>
              </a:spcAft>
              <a:defRPr/>
            </a:pPr>
            <a:r>
              <a:rPr lang="en-GB" sz="3000" dirty="0">
                <a:latin typeface="Times New Roman" pitchFamily="18" charset="0"/>
                <a:cs typeface="Times New Roman" pitchFamily="18" charset="0"/>
              </a:rPr>
              <a:t>		</a:t>
            </a:r>
            <a:r>
              <a:rPr lang="en-AU" sz="3000" b="1" dirty="0">
                <a:solidFill>
                  <a:srgbClr val="FF0000"/>
                </a:solidFill>
                <a:latin typeface="Times New Roman" pitchFamily="18" charset="0"/>
                <a:cs typeface="Times New Roman" pitchFamily="18" charset="0"/>
                <a:sym typeface="Symbol" pitchFamily="18" charset="2"/>
              </a:rPr>
              <a:t></a:t>
            </a:r>
            <a:r>
              <a:rPr lang="en-GB" sz="3000" b="1" i="1" baseline="-25000" dirty="0">
                <a:solidFill>
                  <a:srgbClr val="FF0000"/>
                </a:solidFill>
                <a:latin typeface="Times New Roman" pitchFamily="18" charset="0"/>
                <a:cs typeface="Times New Roman" pitchFamily="18" charset="0"/>
              </a:rPr>
              <a:t>A</a:t>
            </a:r>
            <a:r>
              <a:rPr lang="en-AU" sz="3000" b="1" dirty="0">
                <a:solidFill>
                  <a:srgbClr val="FF0000"/>
                </a:solidFill>
                <a:latin typeface="Times New Roman" pitchFamily="18" charset="0"/>
                <a:cs typeface="Times New Roman" pitchFamily="18" charset="0"/>
                <a:sym typeface="Symbol" pitchFamily="18" charset="2"/>
              </a:rPr>
              <a:t></a:t>
            </a:r>
            <a:r>
              <a:rPr lang="en-GB" sz="3000" b="1" i="1" baseline="-25000" dirty="0">
                <a:solidFill>
                  <a:srgbClr val="FF0000"/>
                </a:solidFill>
                <a:latin typeface="Times New Roman" pitchFamily="18" charset="0"/>
                <a:cs typeface="Times New Roman" pitchFamily="18" charset="0"/>
              </a:rPr>
              <a:t>B</a:t>
            </a:r>
            <a:r>
              <a:rPr lang="en-GB" sz="3000" b="1" dirty="0">
                <a:solidFill>
                  <a:srgbClr val="FF0000"/>
                </a:solidFill>
                <a:latin typeface="Times New Roman" pitchFamily="18" charset="0"/>
                <a:cs typeface="Times New Roman" pitchFamily="18" charset="0"/>
              </a:rPr>
              <a:t>(</a:t>
            </a:r>
            <a:r>
              <a:rPr lang="en-GB" sz="3000" b="1" i="1" dirty="0">
                <a:solidFill>
                  <a:srgbClr val="FF0000"/>
                </a:solidFill>
                <a:latin typeface="Times New Roman" pitchFamily="18" charset="0"/>
                <a:cs typeface="Times New Roman" pitchFamily="18" charset="0"/>
              </a:rPr>
              <a:t>x</a:t>
            </a:r>
            <a:r>
              <a:rPr lang="en-GB" sz="3000" b="1" dirty="0">
                <a:solidFill>
                  <a:srgbClr val="FF0000"/>
                </a:solidFill>
                <a:latin typeface="Times New Roman" pitchFamily="18" charset="0"/>
                <a:cs typeface="Times New Roman" pitchFamily="18" charset="0"/>
              </a:rPr>
              <a:t>) = </a:t>
            </a:r>
            <a:r>
              <a:rPr lang="en-GB" sz="3000" b="1" i="1" dirty="0">
                <a:solidFill>
                  <a:srgbClr val="FF0000"/>
                </a:solidFill>
                <a:latin typeface="Times New Roman" pitchFamily="18" charset="0"/>
                <a:cs typeface="Times New Roman" pitchFamily="18" charset="0"/>
              </a:rPr>
              <a:t>min</a:t>
            </a:r>
            <a:r>
              <a:rPr lang="en-GB" sz="3000" b="1" dirty="0">
                <a:solidFill>
                  <a:srgbClr val="FF0000"/>
                </a:solidFill>
                <a:latin typeface="Times New Roman" pitchFamily="18" charset="0"/>
                <a:cs typeface="Times New Roman" pitchFamily="18" charset="0"/>
              </a:rPr>
              <a:t> [</a:t>
            </a:r>
            <a:r>
              <a:rPr lang="en-AU" sz="3000" b="1" dirty="0">
                <a:solidFill>
                  <a:srgbClr val="FF0000"/>
                </a:solidFill>
                <a:latin typeface="Times New Roman" pitchFamily="18" charset="0"/>
                <a:cs typeface="Times New Roman" pitchFamily="18" charset="0"/>
                <a:sym typeface="Symbol" pitchFamily="18" charset="2"/>
              </a:rPr>
              <a:t></a:t>
            </a:r>
            <a:r>
              <a:rPr lang="en-GB" sz="3000" b="1" i="1" baseline="-25000" dirty="0">
                <a:solidFill>
                  <a:srgbClr val="FF0000"/>
                </a:solidFill>
                <a:latin typeface="Times New Roman" pitchFamily="18" charset="0"/>
                <a:cs typeface="Times New Roman" pitchFamily="18" charset="0"/>
              </a:rPr>
              <a:t>A</a:t>
            </a:r>
            <a:r>
              <a:rPr lang="en-GB" sz="3000" b="1" dirty="0">
                <a:solidFill>
                  <a:srgbClr val="FF0000"/>
                </a:solidFill>
                <a:latin typeface="Times New Roman" pitchFamily="18" charset="0"/>
                <a:cs typeface="Times New Roman" pitchFamily="18" charset="0"/>
              </a:rPr>
              <a:t>(</a:t>
            </a:r>
            <a:r>
              <a:rPr lang="en-GB" sz="3000" b="1" i="1" dirty="0">
                <a:solidFill>
                  <a:srgbClr val="FF0000"/>
                </a:solidFill>
                <a:latin typeface="Times New Roman" pitchFamily="18" charset="0"/>
                <a:cs typeface="Times New Roman" pitchFamily="18" charset="0"/>
              </a:rPr>
              <a:t>x</a:t>
            </a:r>
            <a:r>
              <a:rPr lang="en-GB" sz="3000" b="1" dirty="0">
                <a:solidFill>
                  <a:srgbClr val="FF0000"/>
                </a:solidFill>
                <a:latin typeface="Times New Roman" pitchFamily="18" charset="0"/>
                <a:cs typeface="Times New Roman" pitchFamily="18" charset="0"/>
              </a:rPr>
              <a:t>), </a:t>
            </a:r>
            <a:r>
              <a:rPr lang="en-AU" sz="3000" b="1" dirty="0">
                <a:solidFill>
                  <a:srgbClr val="FF0000"/>
                </a:solidFill>
                <a:latin typeface="Times New Roman" pitchFamily="18" charset="0"/>
                <a:cs typeface="Times New Roman" pitchFamily="18" charset="0"/>
                <a:sym typeface="Symbol" pitchFamily="18" charset="2"/>
              </a:rPr>
              <a:t></a:t>
            </a:r>
            <a:r>
              <a:rPr lang="en-GB" sz="3000" b="1" i="1" baseline="-25000" dirty="0">
                <a:solidFill>
                  <a:srgbClr val="FF0000"/>
                </a:solidFill>
                <a:latin typeface="Times New Roman" pitchFamily="18" charset="0"/>
                <a:cs typeface="Times New Roman" pitchFamily="18" charset="0"/>
              </a:rPr>
              <a:t>B</a:t>
            </a:r>
            <a:r>
              <a:rPr lang="en-GB" sz="3000" b="1" dirty="0">
                <a:solidFill>
                  <a:srgbClr val="FF0000"/>
                </a:solidFill>
                <a:latin typeface="Times New Roman" pitchFamily="18" charset="0"/>
                <a:cs typeface="Times New Roman" pitchFamily="18" charset="0"/>
              </a:rPr>
              <a:t>(</a:t>
            </a:r>
            <a:r>
              <a:rPr lang="en-GB" sz="3000" b="1" i="1" dirty="0">
                <a:solidFill>
                  <a:srgbClr val="FF0000"/>
                </a:solidFill>
                <a:latin typeface="Times New Roman" pitchFamily="18" charset="0"/>
                <a:cs typeface="Times New Roman" pitchFamily="18" charset="0"/>
              </a:rPr>
              <a:t>x</a:t>
            </a:r>
            <a:r>
              <a:rPr lang="en-GB" sz="3000" b="1" dirty="0">
                <a:solidFill>
                  <a:srgbClr val="FF0000"/>
                </a:solidFill>
                <a:latin typeface="Times New Roman" pitchFamily="18" charset="0"/>
                <a:cs typeface="Times New Roman" pitchFamily="18" charset="0"/>
              </a:rPr>
              <a:t>)]</a:t>
            </a:r>
          </a:p>
        </p:txBody>
      </p:sp>
      <p:sp>
        <p:nvSpPr>
          <p:cNvPr id="3" name="Slide Number Placeholder 2"/>
          <p:cNvSpPr>
            <a:spLocks noGrp="1"/>
          </p:cNvSpPr>
          <p:nvPr>
            <p:ph type="sldNum" sz="quarter" idx="12"/>
          </p:nvPr>
        </p:nvSpPr>
        <p:spPr/>
        <p:txBody>
          <a:bodyPr/>
          <a:lstStyle/>
          <a:p>
            <a:fld id="{B6F15528-21DE-4FAA-801E-634DDDAF4B2B}" type="slidenum">
              <a:rPr lang="en-US" smtClean="0"/>
              <a:pPr/>
              <a:t>42</a:t>
            </a:fld>
            <a:endParaRPr lang="en-US"/>
          </a:p>
        </p:txBody>
      </p:sp>
    </p:spTree>
    <p:extLst>
      <p:ext uri="{BB962C8B-B14F-4D97-AF65-F5344CB8AC3E}">
        <p14:creationId xmlns:p14="http://schemas.microsoft.com/office/powerpoint/2010/main" xmlns="" val="271448280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250"/>
                                  </p:stCondLst>
                                  <p:childTnLst>
                                    <p:set>
                                      <p:cBhvr>
                                        <p:cTn id="6" dur="1" fill="hold">
                                          <p:stCondLst>
                                            <p:cond delay="0"/>
                                          </p:stCondLst>
                                        </p:cTn>
                                        <p:tgtEl>
                                          <p:spTgt spid="79874">
                                            <p:txEl>
                                              <p:pRg st="4" end="4"/>
                                            </p:txEl>
                                          </p:spTgt>
                                        </p:tgtEl>
                                        <p:attrNameLst>
                                          <p:attrName>style.visibility</p:attrName>
                                        </p:attrNameLst>
                                      </p:cBhvr>
                                      <p:to>
                                        <p:strVal val="visible"/>
                                      </p:to>
                                    </p:set>
                                    <p:animEffect transition="in" filter="fade">
                                      <p:cBhvr>
                                        <p:cTn id="7" dur="1000"/>
                                        <p:tgtEl>
                                          <p:spTgt spid="79874">
                                            <p:txEl>
                                              <p:pRg st="4" end="4"/>
                                            </p:txEl>
                                          </p:spTgt>
                                        </p:tgtEl>
                                      </p:cBhvr>
                                    </p:animEffect>
                                    <p:anim calcmode="lin" valueType="num">
                                      <p:cBhvr>
                                        <p:cTn id="8" dur="1000" fill="hold"/>
                                        <p:tgtEl>
                                          <p:spTgt spid="79874">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7987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79874">
                                            <p:txEl>
                                              <p:pRg st="6" end="6"/>
                                            </p:txEl>
                                          </p:spTgt>
                                        </p:tgtEl>
                                        <p:attrNameLst>
                                          <p:attrName>style.visibility</p:attrName>
                                        </p:attrNameLst>
                                      </p:cBhvr>
                                      <p:to>
                                        <p:strVal val="visible"/>
                                      </p:to>
                                    </p:set>
                                    <p:anim calcmode="lin" valueType="num">
                                      <p:cBhvr additive="base">
                                        <p:cTn id="14" dur="500" fill="hold"/>
                                        <p:tgtEl>
                                          <p:spTgt spid="79874">
                                            <p:txEl>
                                              <p:pRg st="6" end="6"/>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79874">
                                            <p:txEl>
                                              <p:pRg st="6" end="6"/>
                                            </p:txEl>
                                          </p:spTgt>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2" presetClass="entr" presetSubtype="4" fill="hold" nodeType="afterEffect">
                                  <p:stCondLst>
                                    <p:cond delay="1000"/>
                                  </p:stCondLst>
                                  <p:childTnLst>
                                    <p:set>
                                      <p:cBhvr>
                                        <p:cTn id="18" dur="1" fill="hold">
                                          <p:stCondLst>
                                            <p:cond delay="0"/>
                                          </p:stCondLst>
                                        </p:cTn>
                                        <p:tgtEl>
                                          <p:spTgt spid="79874">
                                            <p:txEl>
                                              <p:pRg st="8" end="8"/>
                                            </p:txEl>
                                          </p:spTgt>
                                        </p:tgtEl>
                                        <p:attrNameLst>
                                          <p:attrName>style.visibility</p:attrName>
                                        </p:attrNameLst>
                                      </p:cBhvr>
                                      <p:to>
                                        <p:strVal val="visible"/>
                                      </p:to>
                                    </p:set>
                                    <p:anim calcmode="lin" valueType="num">
                                      <p:cBhvr additive="base">
                                        <p:cTn id="19" dur="500" fill="hold"/>
                                        <p:tgtEl>
                                          <p:spTgt spid="79874">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987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ChangeArrowheads="1"/>
          </p:cNvSpPr>
          <p:nvPr/>
        </p:nvSpPr>
        <p:spPr bwMode="auto">
          <a:xfrm>
            <a:off x="228600" y="228600"/>
            <a:ext cx="8610600" cy="533400"/>
          </a:xfrm>
          <a:prstGeom prst="rect">
            <a:avLst/>
          </a:prstGeom>
          <a:noFill/>
          <a:ln w="12700">
            <a:noFill/>
            <a:miter lim="800000"/>
            <a:headEnd/>
            <a:tailEnd/>
          </a:ln>
          <a:effectLst/>
        </p:spPr>
        <p:txBody>
          <a:bodyPr lIns="90488" tIns="44450" rIns="90488" bIns="44450"/>
          <a:lstStyle/>
          <a:p>
            <a:pPr marL="342900" indent="-342900" algn="ctr" eaLnBrk="0" fontAlgn="base" hangingPunct="0">
              <a:spcBef>
                <a:spcPct val="0"/>
              </a:spcBef>
              <a:spcAft>
                <a:spcPct val="0"/>
              </a:spcAft>
              <a:defRPr/>
            </a:pPr>
            <a:r>
              <a:rPr lang="en-GB" sz="2400" dirty="0">
                <a:solidFill>
                  <a:srgbClr val="FFFFFF"/>
                </a:solidFill>
                <a:cs typeface="Arial" pitchFamily="34" charset="0"/>
              </a:rPr>
              <a:t>	</a:t>
            </a:r>
            <a:r>
              <a:rPr lang="en-GB" sz="4000" dirty="0">
                <a:solidFill>
                  <a:srgbClr val="FF0000"/>
                </a:solidFill>
                <a:cs typeface="Arial" pitchFamily="34" charset="0"/>
              </a:rPr>
              <a:t> </a:t>
            </a:r>
            <a:r>
              <a:rPr lang="en-GB" sz="4000" b="1" dirty="0">
                <a:solidFill>
                  <a:srgbClr val="FF0000"/>
                </a:solidFill>
                <a:effectLst>
                  <a:outerShdw blurRad="38100" dist="38100" dir="2700000" algn="tl">
                    <a:srgbClr val="000000"/>
                  </a:outerShdw>
                </a:effectLst>
                <a:cs typeface="Arial" pitchFamily="34" charset="0"/>
              </a:rPr>
              <a:t>Mamdani-style rule evaluation</a:t>
            </a:r>
          </a:p>
        </p:txBody>
      </p:sp>
      <p:sp>
        <p:nvSpPr>
          <p:cNvPr id="2052" name="Rectangle 4"/>
          <p:cNvSpPr>
            <a:spLocks noChangeArrowheads="1"/>
          </p:cNvSpPr>
          <p:nvPr/>
        </p:nvSpPr>
        <p:spPr bwMode="auto">
          <a:xfrm>
            <a:off x="381000" y="914400"/>
            <a:ext cx="8382000" cy="5334000"/>
          </a:xfrm>
          <a:prstGeom prst="rect">
            <a:avLst/>
          </a:prstGeom>
          <a:solidFill>
            <a:schemeClr val="tx1"/>
          </a:solidFill>
          <a:ln w="12700">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FFFFFF"/>
              </a:solidFill>
              <a:cs typeface="Arial" pitchFamily="34" charset="0"/>
            </a:endParaRPr>
          </a:p>
        </p:txBody>
      </p:sp>
      <p:graphicFrame>
        <p:nvGraphicFramePr>
          <p:cNvPr id="2050" name="Object 5"/>
          <p:cNvGraphicFramePr>
            <a:graphicFrameLocks noChangeAspect="1"/>
          </p:cNvGraphicFramePr>
          <p:nvPr/>
        </p:nvGraphicFramePr>
        <p:xfrm>
          <a:off x="457200" y="990600"/>
          <a:ext cx="8229600" cy="5224463"/>
        </p:xfrm>
        <a:graphic>
          <a:graphicData uri="http://schemas.openxmlformats.org/presentationml/2006/ole">
            <p:oleObj spid="_x0000_s76802" name="Picture" r:id="rId3" imgW="5361432" imgH="3406140" progId="Word.Picture.8">
              <p:embed/>
            </p:oleObj>
          </a:graphicData>
        </a:graphic>
      </p:graphicFrame>
    </p:spTree>
    <p:extLst>
      <p:ext uri="{BB962C8B-B14F-4D97-AF65-F5344CB8AC3E}">
        <p14:creationId xmlns:p14="http://schemas.microsoft.com/office/powerpoint/2010/main" xmlns="" val="940597633"/>
      </p:ext>
    </p:extLst>
  </p:cSld>
  <p:clrMapOvr>
    <a:masterClrMapping/>
  </p:clrMapOvr>
  <p:transition spd="slow">
    <p:pull/>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6" name="Rectangle 6"/>
          <p:cNvSpPr>
            <a:spLocks noChangeArrowheads="1"/>
          </p:cNvSpPr>
          <p:nvPr/>
        </p:nvSpPr>
        <p:spPr bwMode="auto">
          <a:xfrm>
            <a:off x="190500" y="434975"/>
            <a:ext cx="8763000" cy="5661025"/>
          </a:xfrm>
          <a:prstGeom prst="rect">
            <a:avLst/>
          </a:prstGeom>
          <a:noFill/>
          <a:ln w="12700">
            <a:noFill/>
            <a:miter lim="800000"/>
            <a:headEnd/>
            <a:tailEnd/>
          </a:ln>
          <a:effectLst/>
        </p:spPr>
        <p:txBody>
          <a:bodyPr lIns="90488" tIns="44450" rIns="90488" bIns="44450"/>
          <a:lstStyle/>
          <a:p>
            <a:pPr marL="342900" indent="-342900" algn="just" eaLnBrk="0" fontAlgn="base" hangingPunct="0">
              <a:spcBef>
                <a:spcPct val="0"/>
              </a:spcBef>
              <a:spcAft>
                <a:spcPct val="0"/>
              </a:spcAft>
              <a:buFontTx/>
              <a:buChar char="•"/>
              <a:defRPr/>
            </a:pPr>
            <a:r>
              <a:rPr lang="en-GB" sz="3600" dirty="0">
                <a:solidFill>
                  <a:srgbClr val="FFFF00"/>
                </a:solidFill>
                <a:latin typeface="Times New Roman" pitchFamily="18" charset="0"/>
                <a:cs typeface="Times New Roman" pitchFamily="18" charset="0"/>
              </a:rPr>
              <a:t>Now the result of the antecedent evaluation can be applied to the membership function of the consequent</a:t>
            </a:r>
            <a:r>
              <a:rPr lang="en-GB" sz="3600" dirty="0" smtClean="0">
                <a:solidFill>
                  <a:srgbClr val="FFFF00"/>
                </a:solidFill>
                <a:latin typeface="Times New Roman" pitchFamily="18" charset="0"/>
                <a:cs typeface="Times New Roman" pitchFamily="18" charset="0"/>
              </a:rPr>
              <a:t>.</a:t>
            </a:r>
          </a:p>
          <a:p>
            <a:pPr marL="457200" indent="-457200">
              <a:buFont typeface="Arial" panose="020B0604020202020204" pitchFamily="34" charset="0"/>
              <a:buChar char="•"/>
            </a:pPr>
            <a:r>
              <a:rPr lang="en-US" sz="3600" dirty="0">
                <a:solidFill>
                  <a:srgbClr val="FFFF00"/>
                </a:solidFill>
              </a:rPr>
              <a:t>There are two main methods for doing so:</a:t>
            </a:r>
          </a:p>
          <a:p>
            <a:r>
              <a:rPr lang="en-US" sz="3600" dirty="0" smtClean="0">
                <a:solidFill>
                  <a:srgbClr val="FFFF00"/>
                </a:solidFill>
              </a:rPr>
              <a:t>     ◦ </a:t>
            </a:r>
            <a:r>
              <a:rPr lang="en-US" sz="3600" dirty="0">
                <a:solidFill>
                  <a:srgbClr val="FFFF00"/>
                </a:solidFill>
              </a:rPr>
              <a:t>Clipping</a:t>
            </a:r>
          </a:p>
          <a:p>
            <a:r>
              <a:rPr lang="en-US" sz="3600" dirty="0" smtClean="0">
                <a:solidFill>
                  <a:srgbClr val="FFFF00"/>
                </a:solidFill>
              </a:rPr>
              <a:t>     ◦ </a:t>
            </a:r>
            <a:r>
              <a:rPr lang="en-US" sz="3600" dirty="0">
                <a:solidFill>
                  <a:srgbClr val="FFFF00"/>
                </a:solidFill>
              </a:rPr>
              <a:t>Scaling</a:t>
            </a:r>
            <a:endParaRPr lang="en-GB" sz="3600" dirty="0">
              <a:solidFill>
                <a:srgbClr val="FFFF00"/>
              </a:solidFill>
              <a:latin typeface="Times New Roman" pitchFamily="18" charset="0"/>
              <a:cs typeface="Times New Roman" pitchFamily="18" charset="0"/>
            </a:endParaRPr>
          </a:p>
          <a:p>
            <a:pPr marL="342900" indent="-342900" algn="just" eaLnBrk="0" fontAlgn="base" hangingPunct="0">
              <a:spcBef>
                <a:spcPct val="0"/>
              </a:spcBef>
              <a:spcAft>
                <a:spcPct val="0"/>
              </a:spcAft>
              <a:buFontTx/>
              <a:buChar char="•"/>
              <a:defRPr/>
            </a:pPr>
            <a:r>
              <a:rPr lang="en-GB" sz="3600" dirty="0">
                <a:solidFill>
                  <a:srgbClr val="FFFF00"/>
                </a:solidFill>
                <a:latin typeface="Times New Roman" pitchFamily="18" charset="0"/>
                <a:cs typeface="Times New Roman" pitchFamily="18" charset="0"/>
              </a:rPr>
              <a:t>The most common method is to cut the consequent membership function at the level of the antecedent truth</a:t>
            </a:r>
            <a:r>
              <a:rPr lang="en-GB" sz="3600" dirty="0" smtClean="0">
                <a:solidFill>
                  <a:srgbClr val="FFFF00"/>
                </a:solidFill>
                <a:latin typeface="Times New Roman" pitchFamily="18" charset="0"/>
                <a:cs typeface="Times New Roman" pitchFamily="18" charset="0"/>
              </a:rPr>
              <a:t>.</a:t>
            </a:r>
            <a:endParaRPr lang="en-GB" sz="3600" dirty="0">
              <a:solidFill>
                <a:srgbClr val="FFFF00"/>
              </a:solidFill>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44</a:t>
            </a:fld>
            <a:endParaRPr lang="en-US"/>
          </a:p>
        </p:txBody>
      </p:sp>
    </p:spTree>
    <p:extLst>
      <p:ext uri="{BB962C8B-B14F-4D97-AF65-F5344CB8AC3E}">
        <p14:creationId xmlns:p14="http://schemas.microsoft.com/office/powerpoint/2010/main" xmlns="" val="155288792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66">
                                            <p:txEl>
                                              <p:pRg st="4" end="4"/>
                                            </p:txEl>
                                          </p:spTgt>
                                        </p:tgtEl>
                                        <p:attrNameLst>
                                          <p:attrName>style.visibility</p:attrName>
                                        </p:attrNameLst>
                                      </p:cBhvr>
                                      <p:to>
                                        <p:strVal val="visible"/>
                                      </p:to>
                                    </p:set>
                                    <p:anim calcmode="lin" valueType="num">
                                      <p:cBhvr additive="base">
                                        <p:cTn id="7" dur="500" fill="hold"/>
                                        <p:tgtEl>
                                          <p:spTgt spid="40966">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6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pPr/>
              <a:t>45</a:t>
            </a:fld>
            <a:endParaRPr lang="en-US"/>
          </a:p>
        </p:txBody>
      </p:sp>
      <p:sp>
        <p:nvSpPr>
          <p:cNvPr id="8" name="Rectangle 7"/>
          <p:cNvSpPr/>
          <p:nvPr/>
        </p:nvSpPr>
        <p:spPr>
          <a:xfrm>
            <a:off x="164910" y="1524000"/>
            <a:ext cx="8534400" cy="3108543"/>
          </a:xfrm>
          <a:prstGeom prst="rect">
            <a:avLst/>
          </a:prstGeom>
        </p:spPr>
        <p:txBody>
          <a:bodyPr wrap="square">
            <a:spAutoFit/>
          </a:bodyPr>
          <a:lstStyle/>
          <a:p>
            <a:pPr marL="342900" indent="-342900" algn="just" eaLnBrk="0" fontAlgn="base" hangingPunct="0">
              <a:spcBef>
                <a:spcPct val="0"/>
              </a:spcBef>
              <a:spcAft>
                <a:spcPct val="0"/>
              </a:spcAft>
              <a:buFontTx/>
              <a:buChar char="•"/>
              <a:defRPr/>
            </a:pPr>
            <a:r>
              <a:rPr lang="en-GB" sz="2800" dirty="0">
                <a:solidFill>
                  <a:srgbClr val="FFFF00"/>
                </a:solidFill>
                <a:latin typeface="Times New Roman" pitchFamily="18" charset="0"/>
                <a:cs typeface="Times New Roman" pitchFamily="18" charset="0"/>
              </a:rPr>
              <a:t>This method is called </a:t>
            </a:r>
            <a:r>
              <a:rPr lang="en-GB" sz="2800" b="1" dirty="0">
                <a:solidFill>
                  <a:srgbClr val="FFFF00"/>
                </a:solidFill>
                <a:latin typeface="Times New Roman" pitchFamily="18" charset="0"/>
                <a:cs typeface="Times New Roman" pitchFamily="18" charset="0"/>
              </a:rPr>
              <a:t>clipping (</a:t>
            </a:r>
            <a:r>
              <a:rPr kumimoji="1" lang="en-US" altLang="zh-TW" sz="2800" dirty="0">
                <a:solidFill>
                  <a:srgbClr val="FFFF00"/>
                </a:solidFill>
                <a:latin typeface="Comic Sans MS" pitchFamily="66" charset="0"/>
              </a:rPr>
              <a:t>Max-Min Composition) </a:t>
            </a:r>
            <a:r>
              <a:rPr lang="en-GB" sz="2800" dirty="0">
                <a:solidFill>
                  <a:srgbClr val="FFFF00"/>
                </a:solidFill>
                <a:latin typeface="Times New Roman" pitchFamily="18" charset="0"/>
                <a:cs typeface="Times New Roman" pitchFamily="18" charset="0"/>
              </a:rPr>
              <a:t>.</a:t>
            </a:r>
          </a:p>
          <a:p>
            <a:pPr marL="800100" lvl="1" indent="-342900" algn="just" eaLnBrk="0" fontAlgn="base" hangingPunct="0">
              <a:spcBef>
                <a:spcPct val="0"/>
              </a:spcBef>
              <a:spcAft>
                <a:spcPct val="0"/>
              </a:spcAft>
              <a:buFontTx/>
              <a:buChar char="•"/>
              <a:defRPr/>
            </a:pPr>
            <a:r>
              <a:rPr lang="en-GB" sz="2800" dirty="0">
                <a:solidFill>
                  <a:srgbClr val="FFFF00"/>
                </a:solidFill>
                <a:latin typeface="Times New Roman" pitchFamily="18" charset="0"/>
                <a:cs typeface="Times New Roman" pitchFamily="18" charset="0"/>
              </a:rPr>
              <a:t>The clipped fuzzy set loses some information.</a:t>
            </a:r>
          </a:p>
          <a:p>
            <a:pPr marL="800100" lvl="1" indent="-342900" algn="just" eaLnBrk="0" fontAlgn="base" hangingPunct="0">
              <a:spcBef>
                <a:spcPct val="0"/>
              </a:spcBef>
              <a:spcAft>
                <a:spcPct val="0"/>
              </a:spcAft>
              <a:buFontTx/>
              <a:buChar char="•"/>
              <a:defRPr/>
            </a:pPr>
            <a:r>
              <a:rPr lang="en-GB" sz="2800" dirty="0">
                <a:solidFill>
                  <a:srgbClr val="FFFF00"/>
                </a:solidFill>
                <a:latin typeface="Times New Roman" pitchFamily="18" charset="0"/>
                <a:cs typeface="Times New Roman" pitchFamily="18" charset="0"/>
              </a:rPr>
              <a:t>Clipping is still often preferred because:</a:t>
            </a:r>
          </a:p>
          <a:p>
            <a:pPr marL="1257300" lvl="2" indent="-342900" algn="just" eaLnBrk="0" fontAlgn="base" hangingPunct="0">
              <a:spcBef>
                <a:spcPct val="0"/>
              </a:spcBef>
              <a:spcAft>
                <a:spcPct val="0"/>
              </a:spcAft>
              <a:buFontTx/>
              <a:buChar char="•"/>
              <a:defRPr/>
            </a:pPr>
            <a:r>
              <a:rPr lang="en-GB" sz="2800" dirty="0">
                <a:solidFill>
                  <a:srgbClr val="FFFF00"/>
                </a:solidFill>
                <a:latin typeface="Times New Roman" pitchFamily="18" charset="0"/>
                <a:cs typeface="Times New Roman" pitchFamily="18" charset="0"/>
              </a:rPr>
              <a:t>it involves less complex and faster mathematics</a:t>
            </a:r>
          </a:p>
          <a:p>
            <a:pPr marL="1257300" lvl="2" indent="-342900" algn="just" eaLnBrk="0" fontAlgn="base" hangingPunct="0">
              <a:spcBef>
                <a:spcPct val="0"/>
              </a:spcBef>
              <a:spcAft>
                <a:spcPct val="0"/>
              </a:spcAft>
              <a:buFontTx/>
              <a:buChar char="•"/>
              <a:defRPr/>
            </a:pPr>
            <a:r>
              <a:rPr lang="en-GB" sz="2800" dirty="0">
                <a:solidFill>
                  <a:srgbClr val="FFFF00"/>
                </a:solidFill>
                <a:latin typeface="Times New Roman" pitchFamily="18" charset="0"/>
                <a:cs typeface="Times New Roman" pitchFamily="18" charset="0"/>
              </a:rPr>
              <a:t>it generates an aggregated output surface that is easier to </a:t>
            </a:r>
            <a:r>
              <a:rPr lang="en-GB" sz="2800" dirty="0" err="1">
                <a:solidFill>
                  <a:srgbClr val="FFFF00"/>
                </a:solidFill>
                <a:latin typeface="Times New Roman" pitchFamily="18" charset="0"/>
                <a:cs typeface="Times New Roman" pitchFamily="18" charset="0"/>
              </a:rPr>
              <a:t>defuzzify</a:t>
            </a:r>
            <a:r>
              <a:rPr lang="en-GB" sz="2800" dirty="0">
                <a:solidFill>
                  <a:srgbClr val="FFFF00"/>
                </a:solidFill>
                <a:latin typeface="Times New Roman" pitchFamily="18" charset="0"/>
                <a:cs typeface="Times New Roman" pitchFamily="18" charset="0"/>
              </a:rPr>
              <a:t>.</a:t>
            </a:r>
            <a:endParaRPr lang="en-US" sz="2800"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78748845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p:cNvSpPr>
            <a:spLocks noChangeArrowheads="1"/>
          </p:cNvSpPr>
          <p:nvPr/>
        </p:nvSpPr>
        <p:spPr bwMode="auto">
          <a:xfrm>
            <a:off x="152400" y="685800"/>
            <a:ext cx="8610600" cy="5803900"/>
          </a:xfrm>
          <a:prstGeom prst="rect">
            <a:avLst/>
          </a:prstGeom>
          <a:noFill/>
          <a:ln w="12700">
            <a:noFill/>
            <a:miter lim="800000"/>
            <a:headEnd/>
            <a:tailEnd/>
          </a:ln>
          <a:effectLst/>
        </p:spPr>
        <p:txBody>
          <a:bodyPr lIns="90488" tIns="44450" rIns="90488" bIns="44450"/>
          <a:lstStyle/>
          <a:p>
            <a:pPr marL="342900" indent="-342900" algn="just" eaLnBrk="0" fontAlgn="base" hangingPunct="0">
              <a:spcBef>
                <a:spcPct val="20000"/>
              </a:spcBef>
              <a:spcAft>
                <a:spcPct val="0"/>
              </a:spcAft>
              <a:buSzPct val="75000"/>
              <a:buFont typeface="Monotype Sorts" pitchFamily="2" charset="2"/>
              <a:buChar char="n"/>
              <a:defRPr/>
            </a:pPr>
            <a:r>
              <a:rPr lang="en-GB" sz="3000" dirty="0">
                <a:solidFill>
                  <a:srgbClr val="FFFF00"/>
                </a:solidFill>
                <a:latin typeface="Times New Roman" pitchFamily="18" charset="0"/>
                <a:cs typeface="Times New Roman" pitchFamily="18" charset="0"/>
              </a:rPr>
              <a:t>While clipping is a frequently used method, </a:t>
            </a:r>
            <a:r>
              <a:rPr lang="en-GB" sz="3000" b="1" dirty="0">
                <a:solidFill>
                  <a:srgbClr val="FFFF00"/>
                </a:solidFill>
                <a:latin typeface="Times New Roman" pitchFamily="18" charset="0"/>
                <a:cs typeface="Times New Roman" pitchFamily="18" charset="0"/>
              </a:rPr>
              <a:t>scaling</a:t>
            </a:r>
            <a:r>
              <a:rPr lang="en-GB" sz="3000" dirty="0">
                <a:solidFill>
                  <a:srgbClr val="FFFF00"/>
                </a:solidFill>
                <a:latin typeface="Times New Roman" pitchFamily="18" charset="0"/>
                <a:cs typeface="Times New Roman" pitchFamily="18" charset="0"/>
              </a:rPr>
              <a:t> </a:t>
            </a:r>
            <a:r>
              <a:rPr lang="en-GB" sz="3000" dirty="0" smtClean="0">
                <a:solidFill>
                  <a:srgbClr val="FFFF00"/>
                </a:solidFill>
                <a:latin typeface="Times New Roman" pitchFamily="18" charset="0"/>
                <a:cs typeface="Times New Roman" pitchFamily="18" charset="0"/>
              </a:rPr>
              <a:t>(</a:t>
            </a:r>
            <a:r>
              <a:rPr kumimoji="1" lang="en-US" altLang="zh-TW" sz="2400" dirty="0">
                <a:solidFill>
                  <a:srgbClr val="FFFF00"/>
                </a:solidFill>
                <a:latin typeface="Comic Sans MS" pitchFamily="66" charset="0"/>
              </a:rPr>
              <a:t>Max-Product </a:t>
            </a:r>
            <a:r>
              <a:rPr kumimoji="1" lang="en-US" altLang="zh-TW" sz="2400" dirty="0" smtClean="0">
                <a:solidFill>
                  <a:srgbClr val="FFFF00"/>
                </a:solidFill>
                <a:latin typeface="Comic Sans MS" pitchFamily="66" charset="0"/>
              </a:rPr>
              <a:t>Composition) </a:t>
            </a:r>
            <a:r>
              <a:rPr lang="en-GB" sz="3000" dirty="0" smtClean="0">
                <a:solidFill>
                  <a:srgbClr val="FFFF00"/>
                </a:solidFill>
                <a:latin typeface="Times New Roman" pitchFamily="18" charset="0"/>
                <a:cs typeface="Times New Roman" pitchFamily="18" charset="0"/>
              </a:rPr>
              <a:t>offers </a:t>
            </a:r>
            <a:r>
              <a:rPr lang="en-GB" sz="3000" dirty="0">
                <a:solidFill>
                  <a:srgbClr val="FFFF00"/>
                </a:solidFill>
                <a:latin typeface="Times New Roman" pitchFamily="18" charset="0"/>
                <a:cs typeface="Times New Roman" pitchFamily="18" charset="0"/>
              </a:rPr>
              <a:t>a better approach for preserving the original shape of the fuzzy set.</a:t>
            </a:r>
          </a:p>
          <a:p>
            <a:pPr marL="342900" indent="-342900" algn="just" eaLnBrk="0" fontAlgn="base" hangingPunct="0">
              <a:spcBef>
                <a:spcPct val="20000"/>
              </a:spcBef>
              <a:spcAft>
                <a:spcPct val="0"/>
              </a:spcAft>
              <a:buSzPct val="75000"/>
              <a:buFont typeface="Monotype Sorts" pitchFamily="2" charset="2"/>
              <a:buChar char="n"/>
              <a:defRPr/>
            </a:pPr>
            <a:endParaRPr lang="en-GB" sz="1600" dirty="0">
              <a:solidFill>
                <a:srgbClr val="FFFF00"/>
              </a:solidFill>
              <a:latin typeface="Times New Roman" pitchFamily="18" charset="0"/>
              <a:cs typeface="Times New Roman" pitchFamily="18" charset="0"/>
            </a:endParaRPr>
          </a:p>
          <a:p>
            <a:pPr marL="342900" indent="-342900" algn="just" eaLnBrk="0" fontAlgn="base" hangingPunct="0">
              <a:spcBef>
                <a:spcPct val="20000"/>
              </a:spcBef>
              <a:spcAft>
                <a:spcPct val="0"/>
              </a:spcAft>
              <a:buSzPct val="75000"/>
              <a:buFont typeface="Monotype Sorts" pitchFamily="2" charset="2"/>
              <a:buChar char="n"/>
              <a:defRPr/>
            </a:pPr>
            <a:r>
              <a:rPr lang="en-GB" sz="3000" dirty="0">
                <a:solidFill>
                  <a:srgbClr val="FFFF00"/>
                </a:solidFill>
                <a:latin typeface="Times New Roman" pitchFamily="18" charset="0"/>
                <a:cs typeface="Times New Roman" pitchFamily="18" charset="0"/>
              </a:rPr>
              <a:t>The original membership function of the rule consequent is adjusted by multiplying all its membership degrees by the truth value of the rule antecedent.</a:t>
            </a:r>
          </a:p>
          <a:p>
            <a:pPr marL="342900" indent="-342900" algn="just" eaLnBrk="0" fontAlgn="base" hangingPunct="0">
              <a:spcBef>
                <a:spcPct val="20000"/>
              </a:spcBef>
              <a:spcAft>
                <a:spcPct val="0"/>
              </a:spcAft>
              <a:buSzPct val="75000"/>
              <a:buFont typeface="Monotype Sorts" pitchFamily="2" charset="2"/>
              <a:buChar char="n"/>
              <a:defRPr/>
            </a:pPr>
            <a:endParaRPr lang="en-GB" sz="1600" dirty="0">
              <a:solidFill>
                <a:srgbClr val="FFFF00"/>
              </a:solidFill>
              <a:latin typeface="Times New Roman" pitchFamily="18" charset="0"/>
              <a:cs typeface="Times New Roman" pitchFamily="18" charset="0"/>
            </a:endParaRPr>
          </a:p>
          <a:p>
            <a:pPr marL="342900" indent="-342900" algn="just" eaLnBrk="0" fontAlgn="base" hangingPunct="0">
              <a:spcBef>
                <a:spcPct val="20000"/>
              </a:spcBef>
              <a:spcAft>
                <a:spcPct val="0"/>
              </a:spcAft>
              <a:buSzPct val="75000"/>
              <a:buFont typeface="Monotype Sorts" pitchFamily="2" charset="2"/>
              <a:buChar char="n"/>
              <a:defRPr/>
            </a:pPr>
            <a:r>
              <a:rPr lang="en-GB" sz="3000" dirty="0">
                <a:solidFill>
                  <a:srgbClr val="FFFF00"/>
                </a:solidFill>
                <a:latin typeface="Times New Roman" pitchFamily="18" charset="0"/>
                <a:cs typeface="Times New Roman" pitchFamily="18" charset="0"/>
              </a:rPr>
              <a:t>This method, which generally loses less information, can be very useful in fuzzy expert </a:t>
            </a:r>
            <a:r>
              <a:rPr lang="en-GB" sz="3000" dirty="0">
                <a:latin typeface="Times New Roman" pitchFamily="18" charset="0"/>
                <a:cs typeface="Times New Roman" pitchFamily="18" charset="0"/>
              </a:rPr>
              <a:t>systems.</a:t>
            </a:r>
            <a:endParaRPr lang="en-US" sz="3000" dirty="0">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46</a:t>
            </a:fld>
            <a:endParaRPr lang="en-US"/>
          </a:p>
        </p:txBody>
      </p:sp>
    </p:spTree>
    <p:extLst>
      <p:ext uri="{BB962C8B-B14F-4D97-AF65-F5344CB8AC3E}">
        <p14:creationId xmlns:p14="http://schemas.microsoft.com/office/powerpoint/2010/main" xmlns="" val="248897989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23">
                                            <p:txEl>
                                              <p:pRg st="2" end="2"/>
                                            </p:txEl>
                                          </p:spTgt>
                                        </p:tgtEl>
                                        <p:attrNameLst>
                                          <p:attrName>style.visibility</p:attrName>
                                        </p:attrNameLst>
                                      </p:cBhvr>
                                      <p:to>
                                        <p:strVal val="visible"/>
                                      </p:to>
                                    </p:set>
                                    <p:anim calcmode="lin" valueType="num">
                                      <p:cBhvr additive="base">
                                        <p:cTn id="7" dur="500" fill="hold"/>
                                        <p:tgtEl>
                                          <p:spTgt spid="8192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1923">
                                            <p:txEl>
                                              <p:pRg st="4" end="4"/>
                                            </p:txEl>
                                          </p:spTgt>
                                        </p:tgtEl>
                                        <p:attrNameLst>
                                          <p:attrName>style.visibility</p:attrName>
                                        </p:attrNameLst>
                                      </p:cBhvr>
                                      <p:to>
                                        <p:strVal val="visible"/>
                                      </p:to>
                                    </p:set>
                                    <p:anim calcmode="lin" valueType="num">
                                      <p:cBhvr additive="base">
                                        <p:cTn id="13" dur="500" fill="hold"/>
                                        <p:tgtEl>
                                          <p:spTgt spid="8192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2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4"/>
          <p:cNvSpPr>
            <a:spLocks noChangeArrowheads="1"/>
          </p:cNvSpPr>
          <p:nvPr/>
        </p:nvSpPr>
        <p:spPr bwMode="auto">
          <a:xfrm>
            <a:off x="304800" y="533400"/>
            <a:ext cx="8534400" cy="838200"/>
          </a:xfrm>
          <a:prstGeom prst="rect">
            <a:avLst/>
          </a:prstGeom>
          <a:noFill/>
          <a:ln w="12700">
            <a:noFill/>
            <a:miter lim="800000"/>
            <a:headEnd/>
            <a:tailEnd/>
          </a:ln>
          <a:effectLst/>
        </p:spPr>
        <p:txBody>
          <a:bodyPr lIns="90488" tIns="44450" rIns="90488" bIns="44450"/>
          <a:lstStyle/>
          <a:p>
            <a:pPr marL="342900" indent="-342900" algn="ctr" eaLnBrk="0" fontAlgn="base" hangingPunct="0">
              <a:spcBef>
                <a:spcPct val="0"/>
              </a:spcBef>
              <a:spcAft>
                <a:spcPct val="0"/>
              </a:spcAft>
              <a:defRPr/>
            </a:pPr>
            <a:r>
              <a:rPr lang="en-GB" sz="3400" b="1" dirty="0">
                <a:solidFill>
                  <a:srgbClr val="FF0000"/>
                </a:solidFill>
                <a:effectLst>
                  <a:outerShdw blurRad="38100" dist="38100" dir="2700000" algn="tl">
                    <a:srgbClr val="000000"/>
                  </a:outerShdw>
                </a:effectLst>
                <a:cs typeface="Arial" pitchFamily="34" charset="0"/>
              </a:rPr>
              <a:t>Clipped and scaled membership functions</a:t>
            </a:r>
            <a:endParaRPr lang="en-GB" sz="2400" dirty="0">
              <a:solidFill>
                <a:srgbClr val="FF0000"/>
              </a:solidFill>
              <a:cs typeface="Arial" pitchFamily="34" charset="0"/>
            </a:endParaRPr>
          </a:p>
        </p:txBody>
      </p:sp>
      <p:sp>
        <p:nvSpPr>
          <p:cNvPr id="3076" name="Rectangle 13"/>
          <p:cNvSpPr>
            <a:spLocks noChangeArrowheads="1"/>
          </p:cNvSpPr>
          <p:nvPr/>
        </p:nvSpPr>
        <p:spPr bwMode="auto">
          <a:xfrm>
            <a:off x="381000" y="1752600"/>
            <a:ext cx="8305800" cy="3352800"/>
          </a:xfrm>
          <a:prstGeom prst="rect">
            <a:avLst/>
          </a:prstGeom>
          <a:solidFill>
            <a:schemeClr val="tx1"/>
          </a:solidFill>
          <a:ln w="12700">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FFFFFF"/>
              </a:solidFill>
              <a:cs typeface="Arial" pitchFamily="34" charset="0"/>
            </a:endParaRPr>
          </a:p>
        </p:txBody>
      </p:sp>
      <p:graphicFrame>
        <p:nvGraphicFramePr>
          <p:cNvPr id="3074" name="Object 14"/>
          <p:cNvGraphicFramePr>
            <a:graphicFrameLocks noChangeAspect="1"/>
          </p:cNvGraphicFramePr>
          <p:nvPr/>
        </p:nvGraphicFramePr>
        <p:xfrm>
          <a:off x="457200" y="1828800"/>
          <a:ext cx="8153400" cy="3078163"/>
        </p:xfrm>
        <a:graphic>
          <a:graphicData uri="http://schemas.openxmlformats.org/presentationml/2006/ole">
            <p:oleObj spid="_x0000_s77826" name="Picture" r:id="rId3" imgW="5672328" imgH="2142744" progId="Word.Picture.8">
              <p:embed/>
            </p:oleObj>
          </a:graphicData>
        </a:graphic>
      </p:graphicFrame>
      <p:sp>
        <p:nvSpPr>
          <p:cNvPr id="2" name="Rectangle 1"/>
          <p:cNvSpPr/>
          <p:nvPr/>
        </p:nvSpPr>
        <p:spPr>
          <a:xfrm>
            <a:off x="4914728" y="5334000"/>
            <a:ext cx="3924472" cy="461665"/>
          </a:xfrm>
          <a:prstGeom prst="rect">
            <a:avLst/>
          </a:prstGeom>
          <a:solidFill>
            <a:schemeClr val="tx1"/>
          </a:solid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zh-TW" sz="2400" b="0" i="0" u="none" strike="noStrike" kern="0" cap="none" spc="0" normalizeH="0" baseline="0" noProof="0" dirty="0" smtClean="0">
                <a:ln>
                  <a:noFill/>
                </a:ln>
                <a:solidFill>
                  <a:srgbClr val="003366"/>
                </a:solidFill>
                <a:effectLst/>
                <a:uLnTx/>
                <a:uFillTx/>
                <a:latin typeface="Comic Sans MS" pitchFamily="66" charset="0"/>
                <a:ea typeface="新細明體"/>
              </a:rPr>
              <a:t>Max-Product Composition </a:t>
            </a:r>
            <a:endParaRPr kumimoji="0" lang="en-US" sz="1800" b="0" i="0" u="none" strike="noStrike" kern="0" cap="none" spc="0" normalizeH="0" baseline="0" noProof="0" dirty="0" smtClean="0">
              <a:ln>
                <a:noFill/>
              </a:ln>
              <a:solidFill>
                <a:sysClr val="windowText" lastClr="000000"/>
              </a:solidFill>
              <a:effectLst/>
              <a:uLnTx/>
              <a:uFillTx/>
            </a:endParaRPr>
          </a:p>
        </p:txBody>
      </p:sp>
      <p:sp>
        <p:nvSpPr>
          <p:cNvPr id="3" name="Rectangle 2"/>
          <p:cNvSpPr/>
          <p:nvPr/>
        </p:nvSpPr>
        <p:spPr>
          <a:xfrm>
            <a:off x="685800" y="5287833"/>
            <a:ext cx="3331361" cy="461665"/>
          </a:xfrm>
          <a:prstGeom prst="rect">
            <a:avLst/>
          </a:prstGeom>
          <a:solidFill>
            <a:schemeClr val="tx1"/>
          </a:solid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zh-TW" sz="2400" b="0" i="0" u="none" strike="noStrike" kern="0" cap="none" spc="0" normalizeH="0" baseline="0" noProof="0" dirty="0" smtClean="0">
                <a:ln>
                  <a:noFill/>
                </a:ln>
                <a:solidFill>
                  <a:srgbClr val="003366"/>
                </a:solidFill>
                <a:effectLst/>
                <a:uLnTx/>
                <a:uFillTx/>
                <a:latin typeface="Comic Sans MS" pitchFamily="66" charset="0"/>
                <a:ea typeface="新細明體"/>
              </a:rPr>
              <a:t>Max-Min Composition </a:t>
            </a:r>
            <a:endParaRPr kumimoji="0" lang="en-US" sz="18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xmlns="" val="244448564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4" name="Rectangle 6"/>
          <p:cNvSpPr>
            <a:spLocks noChangeArrowheads="1"/>
          </p:cNvSpPr>
          <p:nvPr/>
        </p:nvSpPr>
        <p:spPr bwMode="auto">
          <a:xfrm>
            <a:off x="228600" y="533400"/>
            <a:ext cx="8686800" cy="4572000"/>
          </a:xfrm>
          <a:prstGeom prst="rect">
            <a:avLst/>
          </a:prstGeom>
          <a:noFill/>
          <a:ln w="12700">
            <a:noFill/>
            <a:miter lim="800000"/>
            <a:headEnd/>
            <a:tailEnd/>
          </a:ln>
          <a:effectLst/>
        </p:spPr>
        <p:txBody>
          <a:bodyPr lIns="90488" tIns="44450" rIns="90488" bIns="44450"/>
          <a:lstStyle/>
          <a:p>
            <a:pPr marL="342900" indent="-342900" eaLnBrk="0" fontAlgn="base" hangingPunct="0">
              <a:spcBef>
                <a:spcPct val="0"/>
              </a:spcBef>
              <a:spcAft>
                <a:spcPct val="0"/>
              </a:spcAft>
              <a:defRPr/>
            </a:pPr>
            <a:r>
              <a:rPr lang="en-GB" sz="3600" dirty="0">
                <a:solidFill>
                  <a:srgbClr val="FFFFFF"/>
                </a:solidFill>
                <a:cs typeface="Arial" pitchFamily="34" charset="0"/>
              </a:rPr>
              <a:t>	</a:t>
            </a:r>
            <a:r>
              <a:rPr lang="en-GB" sz="3600" b="1" u="sng" dirty="0">
                <a:solidFill>
                  <a:srgbClr val="FF0000"/>
                </a:solidFill>
                <a:latin typeface="Times New Roman" pitchFamily="18" charset="0"/>
                <a:cs typeface="Times New Roman" pitchFamily="18" charset="0"/>
              </a:rPr>
              <a:t>Step 3: Aggregation of </a:t>
            </a:r>
            <a:r>
              <a:rPr lang="en-GB" sz="3600" b="1" u="sng" dirty="0" smtClean="0">
                <a:solidFill>
                  <a:srgbClr val="FF0000"/>
                </a:solidFill>
                <a:latin typeface="Times New Roman" pitchFamily="18" charset="0"/>
                <a:cs typeface="Times New Roman" pitchFamily="18" charset="0"/>
              </a:rPr>
              <a:t>The </a:t>
            </a:r>
            <a:r>
              <a:rPr lang="en-GB" sz="3600" b="1" u="sng" dirty="0">
                <a:solidFill>
                  <a:srgbClr val="FF0000"/>
                </a:solidFill>
                <a:latin typeface="Times New Roman" pitchFamily="18" charset="0"/>
                <a:cs typeface="Times New Roman" pitchFamily="18" charset="0"/>
              </a:rPr>
              <a:t>R</a:t>
            </a:r>
            <a:r>
              <a:rPr lang="en-GB" sz="3600" b="1" u="sng" dirty="0" smtClean="0">
                <a:solidFill>
                  <a:srgbClr val="FF0000"/>
                </a:solidFill>
                <a:latin typeface="Times New Roman" pitchFamily="18" charset="0"/>
                <a:cs typeface="Times New Roman" pitchFamily="18" charset="0"/>
              </a:rPr>
              <a:t>ule </a:t>
            </a:r>
            <a:r>
              <a:rPr lang="en-GB" sz="3600" b="1" u="sng" dirty="0">
                <a:solidFill>
                  <a:srgbClr val="FF0000"/>
                </a:solidFill>
                <a:latin typeface="Times New Roman" pitchFamily="18" charset="0"/>
                <a:cs typeface="Times New Roman" pitchFamily="18" charset="0"/>
              </a:rPr>
              <a:t>O</a:t>
            </a:r>
            <a:r>
              <a:rPr lang="en-GB" sz="3600" b="1" u="sng" dirty="0" smtClean="0">
                <a:solidFill>
                  <a:srgbClr val="FF0000"/>
                </a:solidFill>
                <a:latin typeface="Times New Roman" pitchFamily="18" charset="0"/>
                <a:cs typeface="Times New Roman" pitchFamily="18" charset="0"/>
              </a:rPr>
              <a:t>utputs</a:t>
            </a:r>
            <a:endParaRPr lang="en-GB" sz="3600" b="1" u="sng" dirty="0">
              <a:solidFill>
                <a:srgbClr val="FF0000"/>
              </a:solidFill>
              <a:latin typeface="Times New Roman" pitchFamily="18" charset="0"/>
              <a:cs typeface="Times New Roman" pitchFamily="18" charset="0"/>
            </a:endParaRPr>
          </a:p>
          <a:p>
            <a:pPr marL="342900" indent="-342900" eaLnBrk="0" fontAlgn="base" hangingPunct="0">
              <a:spcBef>
                <a:spcPct val="0"/>
              </a:spcBef>
              <a:spcAft>
                <a:spcPct val="0"/>
              </a:spcAft>
              <a:defRPr/>
            </a:pPr>
            <a:endParaRPr lang="en-GB" sz="1000" b="1" i="1" u="sng" dirty="0">
              <a:solidFill>
                <a:srgbClr val="FFFFFF"/>
              </a:solidFill>
              <a:effectLst>
                <a:outerShdw blurRad="38100" dist="38100" dir="2700000" algn="tl">
                  <a:srgbClr val="000000"/>
                </a:outerShdw>
              </a:effectLst>
              <a:cs typeface="Arial" pitchFamily="34" charset="0"/>
            </a:endParaRPr>
          </a:p>
          <a:p>
            <a:pPr marL="342900" indent="-342900" algn="just" eaLnBrk="0" fontAlgn="base" hangingPunct="0">
              <a:spcBef>
                <a:spcPct val="0"/>
              </a:spcBef>
              <a:spcAft>
                <a:spcPct val="0"/>
              </a:spcAft>
              <a:buFontTx/>
              <a:buChar char="•"/>
              <a:defRPr/>
            </a:pPr>
            <a:r>
              <a:rPr lang="en-GB" sz="3000" dirty="0">
                <a:latin typeface="Times New Roman" pitchFamily="18" charset="0"/>
                <a:cs typeface="Times New Roman" pitchFamily="18" charset="0"/>
              </a:rPr>
              <a:t>Aggregation is the process of unification of the outputs of all rules.</a:t>
            </a:r>
          </a:p>
          <a:p>
            <a:pPr marL="342900" indent="-342900" algn="just" eaLnBrk="0" fontAlgn="base" hangingPunct="0">
              <a:spcBef>
                <a:spcPct val="0"/>
              </a:spcBef>
              <a:spcAft>
                <a:spcPct val="0"/>
              </a:spcAft>
              <a:buFontTx/>
              <a:buChar char="•"/>
              <a:defRPr/>
            </a:pPr>
            <a:endParaRPr lang="en-GB" sz="3000" dirty="0">
              <a:latin typeface="Times New Roman" pitchFamily="18" charset="0"/>
              <a:cs typeface="Times New Roman" pitchFamily="18" charset="0"/>
            </a:endParaRPr>
          </a:p>
          <a:p>
            <a:pPr marL="342900" indent="-342900" algn="just" eaLnBrk="0" fontAlgn="base" hangingPunct="0">
              <a:spcBef>
                <a:spcPct val="0"/>
              </a:spcBef>
              <a:spcAft>
                <a:spcPct val="0"/>
              </a:spcAft>
              <a:buFontTx/>
              <a:buChar char="•"/>
              <a:defRPr/>
            </a:pPr>
            <a:r>
              <a:rPr lang="en-GB" sz="3000" dirty="0">
                <a:latin typeface="Times New Roman" pitchFamily="18" charset="0"/>
                <a:cs typeface="Times New Roman" pitchFamily="18" charset="0"/>
              </a:rPr>
              <a:t>We take the membership functions of all rule consequents previously clipped or scaled and combine them into a single fuzzy set. </a:t>
            </a:r>
          </a:p>
        </p:txBody>
      </p:sp>
      <p:sp>
        <p:nvSpPr>
          <p:cNvPr id="3" name="Slide Number Placeholder 2"/>
          <p:cNvSpPr>
            <a:spLocks noGrp="1"/>
          </p:cNvSpPr>
          <p:nvPr>
            <p:ph type="sldNum" sz="quarter" idx="12"/>
          </p:nvPr>
        </p:nvSpPr>
        <p:spPr/>
        <p:txBody>
          <a:bodyPr/>
          <a:lstStyle/>
          <a:p>
            <a:fld id="{B6F15528-21DE-4FAA-801E-634DDDAF4B2B}" type="slidenum">
              <a:rPr lang="en-US" smtClean="0"/>
              <a:pPr/>
              <a:t>48</a:t>
            </a:fld>
            <a:endParaRPr lang="en-US"/>
          </a:p>
        </p:txBody>
      </p:sp>
    </p:spTree>
    <p:extLst>
      <p:ext uri="{BB962C8B-B14F-4D97-AF65-F5344CB8AC3E}">
        <p14:creationId xmlns:p14="http://schemas.microsoft.com/office/powerpoint/2010/main" xmlns="" val="383397697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3014">
                                            <p:txEl>
                                              <p:pRg st="2" end="2"/>
                                            </p:txEl>
                                          </p:spTgt>
                                        </p:tgtEl>
                                        <p:attrNameLst>
                                          <p:attrName>style.visibility</p:attrName>
                                        </p:attrNameLst>
                                      </p:cBhvr>
                                      <p:to>
                                        <p:strVal val="visible"/>
                                      </p:to>
                                    </p:set>
                                    <p:animEffect transition="in" filter="fade">
                                      <p:cBhvr>
                                        <p:cTn id="7" dur="1000"/>
                                        <p:tgtEl>
                                          <p:spTgt spid="43014">
                                            <p:txEl>
                                              <p:pRg st="2" end="2"/>
                                            </p:txEl>
                                          </p:spTgt>
                                        </p:tgtEl>
                                      </p:cBhvr>
                                    </p:animEffect>
                                    <p:anim calcmode="lin" valueType="num">
                                      <p:cBhvr>
                                        <p:cTn id="8" dur="1000" fill="hold"/>
                                        <p:tgtEl>
                                          <p:spTgt spid="4301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3014">
                                            <p:txEl>
                                              <p:pRg st="2" end="2"/>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1000"/>
                                  </p:stCondLst>
                                  <p:childTnLst>
                                    <p:set>
                                      <p:cBhvr>
                                        <p:cTn id="12" dur="1" fill="hold">
                                          <p:stCondLst>
                                            <p:cond delay="0"/>
                                          </p:stCondLst>
                                        </p:cTn>
                                        <p:tgtEl>
                                          <p:spTgt spid="43014">
                                            <p:txEl>
                                              <p:pRg st="4" end="4"/>
                                            </p:txEl>
                                          </p:spTgt>
                                        </p:tgtEl>
                                        <p:attrNameLst>
                                          <p:attrName>style.visibility</p:attrName>
                                        </p:attrNameLst>
                                      </p:cBhvr>
                                      <p:to>
                                        <p:strVal val="visible"/>
                                      </p:to>
                                    </p:set>
                                    <p:animEffect transition="in" filter="fade">
                                      <p:cBhvr>
                                        <p:cTn id="13" dur="1000"/>
                                        <p:tgtEl>
                                          <p:spTgt spid="43014">
                                            <p:txEl>
                                              <p:pRg st="4" end="4"/>
                                            </p:txEl>
                                          </p:spTgt>
                                        </p:tgtEl>
                                      </p:cBhvr>
                                    </p:animEffect>
                                    <p:anim calcmode="lin" valueType="num">
                                      <p:cBhvr>
                                        <p:cTn id="14" dur="1000" fill="hold"/>
                                        <p:tgtEl>
                                          <p:spTgt spid="43014">
                                            <p:txEl>
                                              <p:pRg st="4" end="4"/>
                                            </p:txEl>
                                          </p:spTgt>
                                        </p:tgtEl>
                                        <p:attrNameLst>
                                          <p:attrName>ppt_x</p:attrName>
                                        </p:attrNameLst>
                                      </p:cBhvr>
                                      <p:tavLst>
                                        <p:tav tm="0">
                                          <p:val>
                                            <p:strVal val="#ppt_x"/>
                                          </p:val>
                                        </p:tav>
                                        <p:tav tm="100000">
                                          <p:val>
                                            <p:strVal val="#ppt_x"/>
                                          </p:val>
                                        </p:tav>
                                      </p:tavLst>
                                    </p:anim>
                                    <p:anim calcmode="lin" valueType="num">
                                      <p:cBhvr>
                                        <p:cTn id="15" dur="1000" fill="hold"/>
                                        <p:tgtEl>
                                          <p:spTgt spid="4301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ChangeArrowheads="1"/>
          </p:cNvSpPr>
          <p:nvPr/>
        </p:nvSpPr>
        <p:spPr bwMode="auto">
          <a:xfrm>
            <a:off x="381000" y="609600"/>
            <a:ext cx="8458200" cy="685800"/>
          </a:xfrm>
          <a:prstGeom prst="rect">
            <a:avLst/>
          </a:prstGeom>
          <a:noFill/>
          <a:ln w="12700">
            <a:noFill/>
            <a:miter lim="800000"/>
            <a:headEnd/>
            <a:tailEnd/>
          </a:ln>
          <a:effectLst/>
        </p:spPr>
        <p:txBody>
          <a:bodyPr lIns="90488" tIns="44450" rIns="90488" bIns="44450"/>
          <a:lstStyle/>
          <a:p>
            <a:pPr marL="342900" indent="-342900" algn="ctr" eaLnBrk="0" fontAlgn="base" hangingPunct="0">
              <a:spcBef>
                <a:spcPct val="0"/>
              </a:spcBef>
              <a:spcAft>
                <a:spcPct val="0"/>
              </a:spcAft>
              <a:defRPr/>
            </a:pPr>
            <a:r>
              <a:rPr lang="en-GB" sz="3400" b="1" dirty="0">
                <a:solidFill>
                  <a:srgbClr val="FF0000"/>
                </a:solidFill>
                <a:effectLst>
                  <a:outerShdw blurRad="38100" dist="38100" dir="2700000" algn="tl">
                    <a:srgbClr val="000000"/>
                  </a:outerShdw>
                </a:effectLst>
                <a:cs typeface="Arial" pitchFamily="34" charset="0"/>
              </a:rPr>
              <a:t>Aggregation of the rule outputs</a:t>
            </a:r>
            <a:endParaRPr lang="en-GB" sz="3000" dirty="0">
              <a:solidFill>
                <a:srgbClr val="FF0000"/>
              </a:solidFill>
              <a:effectLst>
                <a:outerShdw blurRad="38100" dist="38100" dir="2700000" algn="tl">
                  <a:srgbClr val="000000"/>
                </a:outerShdw>
              </a:effectLst>
              <a:cs typeface="Arial" pitchFamily="34" charset="0"/>
            </a:endParaRPr>
          </a:p>
        </p:txBody>
      </p:sp>
      <p:sp>
        <p:nvSpPr>
          <p:cNvPr id="4100" name="Rectangle 4"/>
          <p:cNvSpPr>
            <a:spLocks noChangeArrowheads="1"/>
          </p:cNvSpPr>
          <p:nvPr/>
        </p:nvSpPr>
        <p:spPr bwMode="auto">
          <a:xfrm>
            <a:off x="228600" y="1600200"/>
            <a:ext cx="8686800" cy="2438400"/>
          </a:xfrm>
          <a:prstGeom prst="rect">
            <a:avLst/>
          </a:prstGeom>
          <a:solidFill>
            <a:schemeClr val="tx1"/>
          </a:solidFill>
          <a:ln w="12700">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FFFFFF"/>
              </a:solidFill>
              <a:cs typeface="Arial" pitchFamily="34" charset="0"/>
            </a:endParaRPr>
          </a:p>
        </p:txBody>
      </p:sp>
      <p:graphicFrame>
        <p:nvGraphicFramePr>
          <p:cNvPr id="4098" name="Object 5"/>
          <p:cNvGraphicFramePr>
            <a:graphicFrameLocks noChangeAspect="1"/>
          </p:cNvGraphicFramePr>
          <p:nvPr/>
        </p:nvGraphicFramePr>
        <p:xfrm>
          <a:off x="304800" y="1752600"/>
          <a:ext cx="8534400" cy="2165350"/>
        </p:xfrm>
        <a:graphic>
          <a:graphicData uri="http://schemas.openxmlformats.org/presentationml/2006/ole">
            <p:oleObj spid="_x0000_s78850" name="Picture" r:id="rId3" imgW="5309616" imgH="1348740" progId="Word.Picture.8">
              <p:embed/>
            </p:oleObj>
          </a:graphicData>
        </a:graphic>
      </p:graphicFrame>
    </p:spTree>
    <p:extLst>
      <p:ext uri="{BB962C8B-B14F-4D97-AF65-F5344CB8AC3E}">
        <p14:creationId xmlns:p14="http://schemas.microsoft.com/office/powerpoint/2010/main" xmlns="" val="277629759"/>
      </p:ext>
    </p:extLst>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0" y="0"/>
            <a:ext cx="9144000" cy="1524000"/>
          </a:xfrm>
          <a:solidFill>
            <a:schemeClr val="accent1"/>
          </a:solidFill>
        </p:spPr>
        <p:txBody>
          <a:bodyPr/>
          <a:lstStyle/>
          <a:p>
            <a:pPr eaLnBrk="1" hangingPunct="1">
              <a:defRPr/>
            </a:pPr>
            <a:r>
              <a:rPr lang="en-US" sz="3200" dirty="0" smtClean="0">
                <a:solidFill>
                  <a:srgbClr val="C00000"/>
                </a:solidFill>
              </a:rPr>
              <a:t>DEVELOPMENT OF FUZZY TECHNOLOGY</a:t>
            </a:r>
          </a:p>
        </p:txBody>
      </p:sp>
      <p:sp>
        <p:nvSpPr>
          <p:cNvPr id="10243" name="Rectangle 3"/>
          <p:cNvSpPr>
            <a:spLocks noGrp="1" noChangeArrowheads="1"/>
          </p:cNvSpPr>
          <p:nvPr>
            <p:ph type="body" idx="1"/>
          </p:nvPr>
        </p:nvSpPr>
        <p:spPr>
          <a:xfrm>
            <a:off x="0" y="1600200"/>
            <a:ext cx="9144000" cy="5257800"/>
          </a:xfrm>
          <a:solidFill>
            <a:srgbClr val="0000FF"/>
          </a:solidFill>
        </p:spPr>
        <p:txBody>
          <a:bodyPr/>
          <a:lstStyle/>
          <a:p>
            <a:pPr eaLnBrk="1" hangingPunct="1"/>
            <a:r>
              <a:rPr lang="en-US" smtClean="0">
                <a:solidFill>
                  <a:srgbClr val="FF00FF"/>
                </a:solidFill>
              </a:rPr>
              <a:t>1991:</a:t>
            </a:r>
            <a:r>
              <a:rPr lang="en-US" smtClean="0"/>
              <a:t> </a:t>
            </a:r>
            <a:r>
              <a:rPr lang="en-US" smtClean="0">
                <a:solidFill>
                  <a:schemeClr val="hlink"/>
                </a:solidFill>
              </a:rPr>
              <a:t>Fuzzy microcontroller NLX-230 design by Neural Logic  Corporation.</a:t>
            </a:r>
          </a:p>
          <a:p>
            <a:pPr eaLnBrk="1" hangingPunct="1"/>
            <a:r>
              <a:rPr lang="en-US" smtClean="0">
                <a:solidFill>
                  <a:srgbClr val="FF00FF"/>
                </a:solidFill>
              </a:rPr>
              <a:t>1991:</a:t>
            </a:r>
            <a:r>
              <a:rPr lang="en-US" smtClean="0">
                <a:solidFill>
                  <a:schemeClr val="hlink"/>
                </a:solidFill>
              </a:rPr>
              <a:t> Fuzzy logic tool kit for MATLAB developed by Math-works Inc.</a:t>
            </a:r>
          </a:p>
          <a:p>
            <a:pPr eaLnBrk="1" hangingPunct="1"/>
            <a:r>
              <a:rPr lang="en-US" smtClean="0">
                <a:solidFill>
                  <a:srgbClr val="FF00FF"/>
                </a:solidFill>
              </a:rPr>
              <a:t>1993:</a:t>
            </a:r>
            <a:r>
              <a:rPr lang="en-US" smtClean="0">
                <a:solidFill>
                  <a:schemeClr val="hlink"/>
                </a:solidFill>
              </a:rPr>
              <a:t> Neuro-fuzzy system developed by Buckley and Hayashi.</a:t>
            </a:r>
          </a:p>
          <a:p>
            <a:pPr eaLnBrk="1" hangingPunct="1"/>
            <a:endParaRPr lang="en-US" smtClean="0">
              <a:solidFill>
                <a:schemeClr val="hlink"/>
              </a:solidFill>
            </a:endParaRPr>
          </a:p>
        </p:txBody>
      </p:sp>
      <p:sp>
        <p:nvSpPr>
          <p:cNvPr id="6" name="Rectangle 9"/>
          <p:cNvSpPr>
            <a:spLocks noChangeArrowheads="1"/>
          </p:cNvSpPr>
          <p:nvPr/>
        </p:nvSpPr>
        <p:spPr bwMode="auto">
          <a:xfrm>
            <a:off x="0" y="4724400"/>
            <a:ext cx="9144000" cy="2384425"/>
          </a:xfrm>
          <a:prstGeom prst="rect">
            <a:avLst/>
          </a:prstGeom>
          <a:noFill/>
          <a:ln w="9525">
            <a:noFill/>
            <a:miter lim="800000"/>
            <a:headEnd/>
            <a:tailEnd/>
          </a:ln>
          <a:effectLst/>
        </p:spPr>
        <p:txBody>
          <a:bodyPr lIns="92075" tIns="46038" rIns="92075" bIns="46038">
            <a:spAutoFit/>
          </a:bodyPr>
          <a:lstStyle/>
          <a:p>
            <a:pPr defTabSz="762000">
              <a:spcBef>
                <a:spcPct val="50000"/>
              </a:spcBef>
              <a:defRPr/>
            </a:pPr>
            <a:r>
              <a:rPr lang="en-US" sz="3600" b="1" dirty="0">
                <a:solidFill>
                  <a:srgbClr val="FFFFCC"/>
                </a:solidFill>
              </a:rPr>
              <a:t>Fuzzy Logic Becomes a Standard Technology and Is Also Applied in Data and Sensor Signal Analysis, Business and Finance</a:t>
            </a:r>
            <a:endParaRPr lang="en-US" sz="3600" b="1" dirty="0">
              <a:solidFill>
                <a:srgbClr val="FFFFCC"/>
              </a:solidFill>
              <a:effectLst>
                <a:outerShdw blurRad="38100" dist="38100" dir="2700000" algn="tl">
                  <a:srgbClr val="C0C0C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ChangeArrowheads="1"/>
          </p:cNvSpPr>
          <p:nvPr/>
        </p:nvSpPr>
        <p:spPr bwMode="auto">
          <a:xfrm>
            <a:off x="241300" y="685800"/>
            <a:ext cx="8445500" cy="6172200"/>
          </a:xfrm>
          <a:prstGeom prst="rect">
            <a:avLst/>
          </a:prstGeom>
          <a:noFill/>
          <a:ln w="12700">
            <a:noFill/>
            <a:miter lim="800000"/>
            <a:headEnd/>
            <a:tailEnd/>
          </a:ln>
          <a:effectLst/>
        </p:spPr>
        <p:txBody>
          <a:bodyPr lIns="90488" tIns="44450" rIns="90488" bIns="44450"/>
          <a:lstStyle/>
          <a:p>
            <a:pPr marL="342900" indent="-342900" eaLnBrk="0" fontAlgn="base" hangingPunct="0">
              <a:spcBef>
                <a:spcPct val="0"/>
              </a:spcBef>
              <a:spcAft>
                <a:spcPct val="0"/>
              </a:spcAft>
              <a:defRPr/>
            </a:pPr>
            <a:r>
              <a:rPr lang="en-GB" sz="4000" b="1" dirty="0">
                <a:solidFill>
                  <a:srgbClr val="FAFD00"/>
                </a:solidFill>
                <a:effectLst>
                  <a:outerShdw blurRad="38100" dist="38100" dir="2700000" algn="tl">
                    <a:srgbClr val="000000"/>
                  </a:outerShdw>
                </a:effectLst>
                <a:cs typeface="Arial" pitchFamily="34" charset="0"/>
              </a:rPr>
              <a:t>	</a:t>
            </a:r>
            <a:r>
              <a:rPr lang="en-GB" sz="4000" b="1" u="sng" dirty="0">
                <a:solidFill>
                  <a:srgbClr val="FF0000"/>
                </a:solidFill>
                <a:cs typeface="Arial" pitchFamily="34" charset="0"/>
              </a:rPr>
              <a:t>Step 4: Defuzzification</a:t>
            </a:r>
          </a:p>
          <a:p>
            <a:pPr marL="342900" indent="-342900" algn="just" eaLnBrk="0" fontAlgn="base" hangingPunct="0">
              <a:spcBef>
                <a:spcPct val="0"/>
              </a:spcBef>
              <a:spcAft>
                <a:spcPct val="0"/>
              </a:spcAft>
              <a:defRPr/>
            </a:pPr>
            <a:endParaRPr lang="en-GB" sz="4000" dirty="0">
              <a:latin typeface="Times New Roman" pitchFamily="18" charset="0"/>
              <a:cs typeface="Times New Roman" pitchFamily="18" charset="0"/>
            </a:endParaRPr>
          </a:p>
          <a:p>
            <a:pPr marL="342900" indent="-342900" algn="just" eaLnBrk="0" fontAlgn="base" hangingPunct="0">
              <a:spcBef>
                <a:spcPct val="0"/>
              </a:spcBef>
              <a:spcAft>
                <a:spcPct val="0"/>
              </a:spcAft>
              <a:buFontTx/>
              <a:buChar char="•"/>
              <a:defRPr/>
            </a:pPr>
            <a:r>
              <a:rPr lang="en-GB" sz="4000" dirty="0">
                <a:solidFill>
                  <a:srgbClr val="FFFF00"/>
                </a:solidFill>
                <a:latin typeface="Times New Roman" pitchFamily="18" charset="0"/>
                <a:cs typeface="Times New Roman" pitchFamily="18" charset="0"/>
              </a:rPr>
              <a:t>Fuzziness helps us to evaluate the rules, but the final output of a fuzzy system has to be a crisp number.</a:t>
            </a:r>
          </a:p>
          <a:p>
            <a:pPr marL="342900" indent="-342900" algn="just" eaLnBrk="0" fontAlgn="base" hangingPunct="0">
              <a:spcBef>
                <a:spcPct val="0"/>
              </a:spcBef>
              <a:spcAft>
                <a:spcPct val="0"/>
              </a:spcAft>
              <a:buFontTx/>
              <a:buChar char="•"/>
              <a:defRPr/>
            </a:pPr>
            <a:endParaRPr lang="en-GB" sz="4000" dirty="0">
              <a:solidFill>
                <a:srgbClr val="FFFF00"/>
              </a:solidFill>
              <a:latin typeface="Times New Roman" pitchFamily="18" charset="0"/>
              <a:cs typeface="Times New Roman" pitchFamily="18" charset="0"/>
            </a:endParaRPr>
          </a:p>
          <a:p>
            <a:pPr marL="342900" indent="-342900" algn="just" eaLnBrk="0" fontAlgn="base" hangingPunct="0">
              <a:spcBef>
                <a:spcPct val="0"/>
              </a:spcBef>
              <a:spcAft>
                <a:spcPct val="0"/>
              </a:spcAft>
              <a:buFontTx/>
              <a:buChar char="•"/>
              <a:defRPr/>
            </a:pPr>
            <a:r>
              <a:rPr lang="en-GB" sz="4000" dirty="0">
                <a:solidFill>
                  <a:srgbClr val="FFFF00"/>
                </a:solidFill>
                <a:latin typeface="Times New Roman" pitchFamily="18" charset="0"/>
                <a:cs typeface="Times New Roman" pitchFamily="18" charset="0"/>
              </a:rPr>
              <a:t>The input for the </a:t>
            </a:r>
            <a:r>
              <a:rPr lang="en-GB" sz="4000" dirty="0" err="1">
                <a:solidFill>
                  <a:srgbClr val="FFFF00"/>
                </a:solidFill>
                <a:latin typeface="Times New Roman" pitchFamily="18" charset="0"/>
                <a:cs typeface="Times New Roman" pitchFamily="18" charset="0"/>
              </a:rPr>
              <a:t>defuzzification</a:t>
            </a:r>
            <a:r>
              <a:rPr lang="en-GB" sz="4000" dirty="0">
                <a:solidFill>
                  <a:srgbClr val="FFFF00"/>
                </a:solidFill>
                <a:latin typeface="Times New Roman" pitchFamily="18" charset="0"/>
                <a:cs typeface="Times New Roman" pitchFamily="18" charset="0"/>
              </a:rPr>
              <a:t> process is the aggregated output fuzzy set and the output is a single number</a:t>
            </a:r>
            <a:r>
              <a:rPr lang="en-GB" sz="4000" dirty="0">
                <a:latin typeface="Times New Roman" pitchFamily="18" charset="0"/>
                <a:cs typeface="Times New Roman" pitchFamily="18" charset="0"/>
              </a:rPr>
              <a:t>.</a:t>
            </a:r>
          </a:p>
        </p:txBody>
      </p:sp>
      <p:sp>
        <p:nvSpPr>
          <p:cNvPr id="3" name="Slide Number Placeholder 2"/>
          <p:cNvSpPr>
            <a:spLocks noGrp="1"/>
          </p:cNvSpPr>
          <p:nvPr>
            <p:ph type="sldNum" sz="quarter" idx="12"/>
          </p:nvPr>
        </p:nvSpPr>
        <p:spPr/>
        <p:txBody>
          <a:bodyPr/>
          <a:lstStyle/>
          <a:p>
            <a:fld id="{B6F15528-21DE-4FAA-801E-634DDDAF4B2B}" type="slidenum">
              <a:rPr lang="en-US" smtClean="0"/>
              <a:pPr/>
              <a:t>50</a:t>
            </a:fld>
            <a:endParaRPr lang="en-US"/>
          </a:p>
        </p:txBody>
      </p:sp>
    </p:spTree>
    <p:extLst>
      <p:ext uri="{BB962C8B-B14F-4D97-AF65-F5344CB8AC3E}">
        <p14:creationId xmlns:p14="http://schemas.microsoft.com/office/powerpoint/2010/main" xmlns="" val="87319790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500"/>
                                  </p:stCondLst>
                                  <p:childTnLst>
                                    <p:set>
                                      <p:cBhvr>
                                        <p:cTn id="6" dur="1" fill="hold">
                                          <p:stCondLst>
                                            <p:cond delay="0"/>
                                          </p:stCondLst>
                                        </p:cTn>
                                        <p:tgtEl>
                                          <p:spTgt spid="47107">
                                            <p:txEl>
                                              <p:pRg st="2" end="2"/>
                                            </p:txEl>
                                          </p:spTgt>
                                        </p:tgtEl>
                                        <p:attrNameLst>
                                          <p:attrName>style.visibility</p:attrName>
                                        </p:attrNameLst>
                                      </p:cBhvr>
                                      <p:to>
                                        <p:strVal val="visible"/>
                                      </p:to>
                                    </p:set>
                                    <p:anim calcmode="lin" valueType="num">
                                      <p:cBhvr additive="base">
                                        <p:cTn id="7" dur="500" fill="hold"/>
                                        <p:tgtEl>
                                          <p:spTgt spid="4710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71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7107">
                                            <p:txEl>
                                              <p:pRg st="4" end="4"/>
                                            </p:txEl>
                                          </p:spTgt>
                                        </p:tgtEl>
                                        <p:attrNameLst>
                                          <p:attrName>style.visibility</p:attrName>
                                        </p:attrNameLst>
                                      </p:cBhvr>
                                      <p:to>
                                        <p:strVal val="visible"/>
                                      </p:to>
                                    </p:set>
                                    <p:anim calcmode="lin" valueType="num">
                                      <p:cBhvr additive="base">
                                        <p:cTn id="13" dur="500" fill="hold"/>
                                        <p:tgtEl>
                                          <p:spTgt spid="47107">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710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ChangeArrowheads="1"/>
          </p:cNvSpPr>
          <p:nvPr/>
        </p:nvSpPr>
        <p:spPr bwMode="auto">
          <a:xfrm>
            <a:off x="228600" y="457200"/>
            <a:ext cx="8534400" cy="2895600"/>
          </a:xfrm>
          <a:prstGeom prst="rect">
            <a:avLst/>
          </a:prstGeom>
          <a:noFill/>
          <a:ln w="12700">
            <a:noFill/>
            <a:miter lim="800000"/>
            <a:headEnd/>
            <a:tailEnd/>
          </a:ln>
          <a:effectLst/>
        </p:spPr>
        <p:txBody>
          <a:bodyPr lIns="90488" tIns="44450" rIns="90488" bIns="44450"/>
          <a:lstStyle/>
          <a:p>
            <a:pPr marL="342900" indent="-342900" algn="just" eaLnBrk="0" fontAlgn="base" hangingPunct="0">
              <a:spcBef>
                <a:spcPct val="20000"/>
              </a:spcBef>
              <a:spcAft>
                <a:spcPct val="0"/>
              </a:spcAft>
              <a:buClr>
                <a:schemeClr val="tx1"/>
              </a:buClr>
              <a:buSzPct val="75000"/>
              <a:buFont typeface="Monotype Sorts" pitchFamily="2" charset="2"/>
              <a:buChar char="n"/>
              <a:defRPr/>
            </a:pPr>
            <a:r>
              <a:rPr lang="en-GB" sz="3000" dirty="0">
                <a:solidFill>
                  <a:srgbClr val="FFFF00"/>
                </a:solidFill>
                <a:latin typeface="Times New Roman" pitchFamily="18" charset="0"/>
                <a:cs typeface="Times New Roman" pitchFamily="18" charset="0"/>
              </a:rPr>
              <a:t>There are several </a:t>
            </a:r>
            <a:r>
              <a:rPr lang="en-GB" sz="3000" dirty="0" err="1">
                <a:solidFill>
                  <a:srgbClr val="FFFF00"/>
                </a:solidFill>
                <a:latin typeface="Times New Roman" pitchFamily="18" charset="0"/>
                <a:cs typeface="Times New Roman" pitchFamily="18" charset="0"/>
              </a:rPr>
              <a:t>defuzzification</a:t>
            </a:r>
            <a:r>
              <a:rPr lang="en-GB" sz="3000" dirty="0">
                <a:solidFill>
                  <a:srgbClr val="FFFF00"/>
                </a:solidFill>
                <a:latin typeface="Times New Roman" pitchFamily="18" charset="0"/>
                <a:cs typeface="Times New Roman" pitchFamily="18" charset="0"/>
              </a:rPr>
              <a:t> methods, but probably the most popular one is the </a:t>
            </a:r>
            <a:r>
              <a:rPr lang="en-GB" sz="3000" b="1" dirty="0">
                <a:solidFill>
                  <a:srgbClr val="FF0000"/>
                </a:solidFill>
                <a:latin typeface="Times New Roman" pitchFamily="18" charset="0"/>
                <a:cs typeface="Times New Roman" pitchFamily="18" charset="0"/>
              </a:rPr>
              <a:t>centroid technique</a:t>
            </a:r>
            <a:r>
              <a:rPr lang="en-GB" sz="3000" dirty="0">
                <a:latin typeface="Times New Roman" pitchFamily="18" charset="0"/>
                <a:cs typeface="Times New Roman" pitchFamily="18" charset="0"/>
              </a:rPr>
              <a:t>.</a:t>
            </a:r>
          </a:p>
          <a:p>
            <a:pPr marL="342900" indent="-342900" algn="just" eaLnBrk="0" fontAlgn="base" hangingPunct="0">
              <a:spcBef>
                <a:spcPct val="20000"/>
              </a:spcBef>
              <a:spcAft>
                <a:spcPct val="0"/>
              </a:spcAft>
              <a:buClr>
                <a:schemeClr val="tx1"/>
              </a:buClr>
              <a:buSzPct val="75000"/>
              <a:buFont typeface="Monotype Sorts" pitchFamily="2" charset="2"/>
              <a:buChar char="n"/>
              <a:defRPr/>
            </a:pPr>
            <a:r>
              <a:rPr lang="en-GB" sz="3000" dirty="0">
                <a:solidFill>
                  <a:srgbClr val="FFFF00"/>
                </a:solidFill>
                <a:latin typeface="Times New Roman" pitchFamily="18" charset="0"/>
                <a:cs typeface="Times New Roman" pitchFamily="18" charset="0"/>
              </a:rPr>
              <a:t>It finds the point where a vertical line would slice the aggregate set into two equal masses.  Mathematically this </a:t>
            </a:r>
            <a:r>
              <a:rPr lang="en-GB" sz="3000" b="1" dirty="0">
                <a:solidFill>
                  <a:srgbClr val="FF0000"/>
                </a:solidFill>
                <a:latin typeface="Times New Roman" pitchFamily="18" charset="0"/>
                <a:cs typeface="Times New Roman" pitchFamily="18" charset="0"/>
              </a:rPr>
              <a:t>centre of gravity (COG</a:t>
            </a:r>
            <a:r>
              <a:rPr lang="en-GB" sz="3000" b="1" dirty="0">
                <a:solidFill>
                  <a:srgbClr val="FFFF00"/>
                </a:solidFill>
                <a:latin typeface="Times New Roman" pitchFamily="18" charset="0"/>
                <a:cs typeface="Times New Roman" pitchFamily="18" charset="0"/>
              </a:rPr>
              <a:t>)</a:t>
            </a:r>
            <a:r>
              <a:rPr lang="en-GB" sz="3000" dirty="0">
                <a:solidFill>
                  <a:srgbClr val="FFFF00"/>
                </a:solidFill>
                <a:latin typeface="Times New Roman" pitchFamily="18" charset="0"/>
                <a:cs typeface="Times New Roman" pitchFamily="18" charset="0"/>
              </a:rPr>
              <a:t> can be expressed as:</a:t>
            </a:r>
            <a:endParaRPr lang="en-US" sz="3000" dirty="0">
              <a:solidFill>
                <a:srgbClr val="FFFF00"/>
              </a:solidFill>
              <a:latin typeface="Times New Roman" pitchFamily="18" charset="0"/>
              <a:cs typeface="Times New Roman" pitchFamily="18" charset="0"/>
            </a:endParaRPr>
          </a:p>
        </p:txBody>
      </p:sp>
      <p:graphicFrame>
        <p:nvGraphicFramePr>
          <p:cNvPr id="5122" name="Object 6"/>
          <p:cNvGraphicFramePr>
            <a:graphicFrameLocks noChangeAspect="1"/>
          </p:cNvGraphicFramePr>
          <p:nvPr>
            <p:extLst>
              <p:ext uri="{D42A27DB-BD31-4B8C-83A1-F6EECF244321}">
                <p14:modId xmlns:p14="http://schemas.microsoft.com/office/powerpoint/2010/main" xmlns="" val="2503451508"/>
              </p:ext>
            </p:extLst>
          </p:nvPr>
        </p:nvGraphicFramePr>
        <p:xfrm>
          <a:off x="3352800" y="3581400"/>
          <a:ext cx="4360863" cy="2536825"/>
        </p:xfrm>
        <a:graphic>
          <a:graphicData uri="http://schemas.openxmlformats.org/presentationml/2006/ole">
            <p:oleObj spid="_x0000_s79874" name="Equation" r:id="rId3" imgW="1231560" imgH="914400" progId="Equation.3">
              <p:embed/>
            </p:oleObj>
          </a:graphicData>
        </a:graphic>
      </p:graphicFrame>
      <p:sp>
        <p:nvSpPr>
          <p:cNvPr id="3" name="Slide Number Placeholder 2"/>
          <p:cNvSpPr>
            <a:spLocks noGrp="1"/>
          </p:cNvSpPr>
          <p:nvPr>
            <p:ph type="sldNum" sz="quarter" idx="12"/>
          </p:nvPr>
        </p:nvSpPr>
        <p:spPr/>
        <p:txBody>
          <a:bodyPr/>
          <a:lstStyle/>
          <a:p>
            <a:fld id="{B6F15528-21DE-4FAA-801E-634DDDAF4B2B}" type="slidenum">
              <a:rPr lang="en-US" smtClean="0"/>
              <a:pPr/>
              <a:t>51</a:t>
            </a:fld>
            <a:endParaRPr lang="en-US"/>
          </a:p>
        </p:txBody>
      </p:sp>
    </p:spTree>
    <p:extLst>
      <p:ext uri="{BB962C8B-B14F-4D97-AF65-F5344CB8AC3E}">
        <p14:creationId xmlns:p14="http://schemas.microsoft.com/office/powerpoint/2010/main" xmlns="" val="64635624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3971">
                                            <p:txEl>
                                              <p:pRg st="1" end="1"/>
                                            </p:txEl>
                                          </p:spTgt>
                                        </p:tgtEl>
                                        <p:attrNameLst>
                                          <p:attrName>style.visibility</p:attrName>
                                        </p:attrNameLst>
                                      </p:cBhvr>
                                      <p:to>
                                        <p:strVal val="visible"/>
                                      </p:to>
                                    </p:set>
                                    <p:anim calcmode="lin" valueType="num">
                                      <p:cBhvr additive="base">
                                        <p:cTn id="7" dur="500" fill="hold"/>
                                        <p:tgtEl>
                                          <p:spTgt spid="8397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3971">
                                            <p:txEl>
                                              <p:pRg st="1" end="1"/>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125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1000"/>
                                        <p:tgtEl>
                                          <p:spTgt spid="5122"/>
                                        </p:tgtEl>
                                      </p:cBhvr>
                                    </p:animEffect>
                                    <p:anim calcmode="lin" valueType="num">
                                      <p:cBhvr>
                                        <p:cTn id="13" dur="1000" fill="hold"/>
                                        <p:tgtEl>
                                          <p:spTgt spid="5122"/>
                                        </p:tgtEl>
                                        <p:attrNameLst>
                                          <p:attrName>ppt_x</p:attrName>
                                        </p:attrNameLst>
                                      </p:cBhvr>
                                      <p:tavLst>
                                        <p:tav tm="0">
                                          <p:val>
                                            <p:strVal val="#ppt_x"/>
                                          </p:val>
                                        </p:tav>
                                        <p:tav tm="100000">
                                          <p:val>
                                            <p:strVal val="#ppt_x"/>
                                          </p:val>
                                        </p:tav>
                                      </p:tavLst>
                                    </p:anim>
                                    <p:anim calcmode="lin" valueType="num">
                                      <p:cBhvr>
                                        <p:cTn id="14"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4"/>
          <p:cNvSpPr>
            <a:spLocks noChangeArrowheads="1"/>
          </p:cNvSpPr>
          <p:nvPr/>
        </p:nvSpPr>
        <p:spPr bwMode="auto">
          <a:xfrm>
            <a:off x="228600" y="228600"/>
            <a:ext cx="8534400" cy="2438400"/>
          </a:xfrm>
          <a:prstGeom prst="rect">
            <a:avLst/>
          </a:prstGeom>
          <a:noFill/>
          <a:ln w="12700">
            <a:noFill/>
            <a:miter lim="800000"/>
            <a:headEnd/>
            <a:tailEnd/>
          </a:ln>
          <a:effectLst/>
        </p:spPr>
        <p:txBody>
          <a:bodyPr lIns="90488" tIns="44450" rIns="90488" bIns="44450"/>
          <a:lstStyle/>
          <a:p>
            <a:pPr marL="342900" indent="-342900" algn="just" eaLnBrk="0" fontAlgn="base" hangingPunct="0">
              <a:spcBef>
                <a:spcPct val="20000"/>
              </a:spcBef>
              <a:spcAft>
                <a:spcPct val="0"/>
              </a:spcAft>
              <a:buSzPct val="75000"/>
              <a:buFont typeface="Monotype Sorts" pitchFamily="2" charset="2"/>
              <a:buChar char="n"/>
              <a:defRPr/>
            </a:pPr>
            <a:r>
              <a:rPr lang="en-GB" sz="2900" dirty="0">
                <a:solidFill>
                  <a:srgbClr val="FFFF00"/>
                </a:solidFill>
                <a:latin typeface="Times New Roman" pitchFamily="18" charset="0"/>
                <a:cs typeface="Times New Roman" pitchFamily="18" charset="0"/>
              </a:rPr>
              <a:t>Centroid </a:t>
            </a:r>
            <a:r>
              <a:rPr lang="en-GB" sz="2900" dirty="0" err="1">
                <a:solidFill>
                  <a:srgbClr val="FFFF00"/>
                </a:solidFill>
                <a:latin typeface="Times New Roman" pitchFamily="18" charset="0"/>
                <a:cs typeface="Times New Roman" pitchFamily="18" charset="0"/>
              </a:rPr>
              <a:t>defuzzification</a:t>
            </a:r>
            <a:r>
              <a:rPr lang="en-GB" sz="2900" dirty="0">
                <a:solidFill>
                  <a:srgbClr val="FFFF00"/>
                </a:solidFill>
                <a:latin typeface="Times New Roman" pitchFamily="18" charset="0"/>
                <a:cs typeface="Times New Roman" pitchFamily="18" charset="0"/>
              </a:rPr>
              <a:t> method finds a point representing the centre of gravity of the fuzzy set, </a:t>
            </a:r>
            <a:r>
              <a:rPr lang="en-GB" sz="2900" i="1" dirty="0">
                <a:solidFill>
                  <a:srgbClr val="FFFF00"/>
                </a:solidFill>
                <a:latin typeface="Times New Roman" pitchFamily="18" charset="0"/>
                <a:cs typeface="Times New Roman" pitchFamily="18" charset="0"/>
              </a:rPr>
              <a:t>A</a:t>
            </a:r>
            <a:r>
              <a:rPr lang="en-GB" sz="2900" dirty="0">
                <a:solidFill>
                  <a:srgbClr val="FFFF00"/>
                </a:solidFill>
                <a:latin typeface="Times New Roman" pitchFamily="18" charset="0"/>
                <a:cs typeface="Times New Roman" pitchFamily="18" charset="0"/>
              </a:rPr>
              <a:t>, on the interval, </a:t>
            </a:r>
            <a:r>
              <a:rPr lang="en-GB" sz="2900" i="1" dirty="0">
                <a:solidFill>
                  <a:srgbClr val="FFFF00"/>
                </a:solidFill>
                <a:latin typeface="Times New Roman" pitchFamily="18" charset="0"/>
                <a:cs typeface="Times New Roman" pitchFamily="18" charset="0"/>
              </a:rPr>
              <a:t>ab</a:t>
            </a:r>
            <a:r>
              <a:rPr lang="en-GB" sz="2900" dirty="0">
                <a:solidFill>
                  <a:srgbClr val="FFFF00"/>
                </a:solidFill>
                <a:latin typeface="Times New Roman" pitchFamily="18" charset="0"/>
                <a:cs typeface="Times New Roman" pitchFamily="18" charset="0"/>
              </a:rPr>
              <a:t>.</a:t>
            </a:r>
          </a:p>
          <a:p>
            <a:pPr marL="342900" indent="-342900" algn="just" eaLnBrk="0" fontAlgn="base" hangingPunct="0">
              <a:spcBef>
                <a:spcPct val="20000"/>
              </a:spcBef>
              <a:spcAft>
                <a:spcPct val="0"/>
              </a:spcAft>
              <a:buSzPct val="75000"/>
              <a:buFont typeface="Monotype Sorts" pitchFamily="2" charset="2"/>
              <a:buChar char="n"/>
              <a:defRPr/>
            </a:pPr>
            <a:r>
              <a:rPr lang="en-GB" sz="2900" b="1" i="1" dirty="0">
                <a:solidFill>
                  <a:srgbClr val="FFFF00"/>
                </a:solidFill>
                <a:latin typeface="Times New Roman" pitchFamily="18" charset="0"/>
                <a:cs typeface="Times New Roman" pitchFamily="18" charset="0"/>
              </a:rPr>
              <a:t>A reasonable estimate</a:t>
            </a:r>
            <a:r>
              <a:rPr lang="en-GB" sz="2900" dirty="0">
                <a:solidFill>
                  <a:srgbClr val="FFFF00"/>
                </a:solidFill>
                <a:latin typeface="Times New Roman" pitchFamily="18" charset="0"/>
                <a:cs typeface="Times New Roman" pitchFamily="18" charset="0"/>
              </a:rPr>
              <a:t> can be obtained by calculating it over a sample of points</a:t>
            </a:r>
            <a:r>
              <a:rPr lang="en-GB" sz="2900" dirty="0">
                <a:latin typeface="Times New Roman" pitchFamily="18" charset="0"/>
                <a:cs typeface="Times New Roman" pitchFamily="18" charset="0"/>
              </a:rPr>
              <a:t>.</a:t>
            </a:r>
            <a:endParaRPr lang="en-US" sz="2900" dirty="0">
              <a:latin typeface="Times New Roman" pitchFamily="18" charset="0"/>
              <a:cs typeface="Times New Roman" pitchFamily="18" charset="0"/>
            </a:endParaRPr>
          </a:p>
        </p:txBody>
      </p:sp>
      <p:graphicFrame>
        <p:nvGraphicFramePr>
          <p:cNvPr id="6146" name="Object 8"/>
          <p:cNvGraphicFramePr>
            <a:graphicFrameLocks noChangeAspect="1"/>
          </p:cNvGraphicFramePr>
          <p:nvPr/>
        </p:nvGraphicFramePr>
        <p:xfrm>
          <a:off x="1676400" y="2819400"/>
          <a:ext cx="6267450" cy="3654425"/>
        </p:xfrm>
        <a:graphic>
          <a:graphicData uri="http://schemas.openxmlformats.org/presentationml/2006/ole">
            <p:oleObj spid="_x0000_s80898" name="Picture" r:id="rId4" imgW="3604260" imgH="2029968" progId="Word.Picture.8">
              <p:embed/>
            </p:oleObj>
          </a:graphicData>
        </a:graphic>
      </p:graphicFrame>
      <p:sp>
        <p:nvSpPr>
          <p:cNvPr id="3" name="Slide Number Placeholder 2"/>
          <p:cNvSpPr>
            <a:spLocks noGrp="1"/>
          </p:cNvSpPr>
          <p:nvPr>
            <p:ph type="sldNum" sz="quarter" idx="12"/>
          </p:nvPr>
        </p:nvSpPr>
        <p:spPr/>
        <p:txBody>
          <a:bodyPr/>
          <a:lstStyle/>
          <a:p>
            <a:fld id="{B6F15528-21DE-4FAA-801E-634DDDAF4B2B}" type="slidenum">
              <a:rPr lang="en-US" smtClean="0"/>
              <a:pPr/>
              <a:t>52</a:t>
            </a:fld>
            <a:endParaRPr lang="en-US"/>
          </a:p>
        </p:txBody>
      </p:sp>
    </p:spTree>
    <p:extLst>
      <p:ext uri="{BB962C8B-B14F-4D97-AF65-F5344CB8AC3E}">
        <p14:creationId xmlns:p14="http://schemas.microsoft.com/office/powerpoint/2010/main" xmlns="" val="1069265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8132">
                                            <p:txEl>
                                              <p:pRg st="1" end="1"/>
                                            </p:txEl>
                                          </p:spTgt>
                                        </p:tgtEl>
                                        <p:attrNameLst>
                                          <p:attrName>style.visibility</p:attrName>
                                        </p:attrNameLst>
                                      </p:cBhvr>
                                      <p:to>
                                        <p:strVal val="visible"/>
                                      </p:to>
                                    </p:set>
                                    <p:anim calcmode="lin" valueType="num">
                                      <p:cBhvr additive="base">
                                        <p:cTn id="7" dur="500" fill="hold"/>
                                        <p:tgtEl>
                                          <p:spTgt spid="4813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8132">
                                            <p:txEl>
                                              <p:pRg st="1" end="1"/>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1000"/>
                                  </p:stCondLst>
                                  <p:childTnLst>
                                    <p:set>
                                      <p:cBhvr>
                                        <p:cTn id="11" dur="1" fill="hold">
                                          <p:stCondLst>
                                            <p:cond delay="0"/>
                                          </p:stCondLst>
                                        </p:cTn>
                                        <p:tgtEl>
                                          <p:spTgt spid="6146"/>
                                        </p:tgtEl>
                                        <p:attrNameLst>
                                          <p:attrName>style.visibility</p:attrName>
                                        </p:attrNameLst>
                                      </p:cBhvr>
                                      <p:to>
                                        <p:strVal val="visible"/>
                                      </p:to>
                                    </p:set>
                                    <p:animEffect transition="in" filter="fade">
                                      <p:cBhvr>
                                        <p:cTn id="12" dur="1000"/>
                                        <p:tgtEl>
                                          <p:spTgt spid="6146"/>
                                        </p:tgtEl>
                                      </p:cBhvr>
                                    </p:animEffect>
                                    <p:anim calcmode="lin" valueType="num">
                                      <p:cBhvr>
                                        <p:cTn id="13" dur="1000" fill="hold"/>
                                        <p:tgtEl>
                                          <p:spTgt spid="6146"/>
                                        </p:tgtEl>
                                        <p:attrNameLst>
                                          <p:attrName>ppt_x</p:attrName>
                                        </p:attrNameLst>
                                      </p:cBhvr>
                                      <p:tavLst>
                                        <p:tav tm="0">
                                          <p:val>
                                            <p:strVal val="#ppt_x"/>
                                          </p:val>
                                        </p:tav>
                                        <p:tav tm="100000">
                                          <p:val>
                                            <p:strVal val="#ppt_x"/>
                                          </p:val>
                                        </p:tav>
                                      </p:tavLst>
                                    </p:anim>
                                    <p:anim calcmode="lin" valueType="num">
                                      <p:cBhvr>
                                        <p:cTn id="14"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228600" y="152400"/>
            <a:ext cx="8610600" cy="457200"/>
          </a:xfrm>
          <a:prstGeom prst="rect">
            <a:avLst/>
          </a:prstGeom>
          <a:noFill/>
          <a:ln w="12700">
            <a:noFill/>
            <a:miter lim="800000"/>
            <a:headEnd/>
            <a:tailEnd/>
          </a:ln>
          <a:effectLst/>
        </p:spPr>
        <p:txBody>
          <a:bodyPr lIns="90488" tIns="44450" rIns="90488" bIns="44450" anchor="ctr"/>
          <a:lstStyle/>
          <a:p>
            <a:pPr algn="ctr" eaLnBrk="0" fontAlgn="base" hangingPunct="0">
              <a:spcBef>
                <a:spcPct val="0"/>
              </a:spcBef>
              <a:spcAft>
                <a:spcPct val="0"/>
              </a:spcAft>
              <a:defRPr/>
            </a:pPr>
            <a:r>
              <a:rPr lang="en-GB" sz="3400" b="1" dirty="0">
                <a:solidFill>
                  <a:srgbClr val="FF0000"/>
                </a:solidFill>
                <a:effectLst>
                  <a:outerShdw blurRad="38100" dist="38100" dir="2700000" algn="tl">
                    <a:srgbClr val="000000"/>
                  </a:outerShdw>
                </a:effectLst>
                <a:cs typeface="Arial" pitchFamily="34" charset="0"/>
              </a:rPr>
              <a:t>Centre of gravity (COG):</a:t>
            </a:r>
            <a:endParaRPr lang="en-US" sz="3400" b="1" dirty="0">
              <a:solidFill>
                <a:srgbClr val="FF0000"/>
              </a:solidFill>
              <a:effectLst>
                <a:outerShdw blurRad="38100" dist="38100" dir="2700000" algn="tl">
                  <a:srgbClr val="000000"/>
                </a:outerShdw>
              </a:effectLst>
              <a:cs typeface="Arial" pitchFamily="34" charset="0"/>
            </a:endParaRPr>
          </a:p>
        </p:txBody>
      </p:sp>
      <p:grpSp>
        <p:nvGrpSpPr>
          <p:cNvPr id="2" name="Group 10"/>
          <p:cNvGrpSpPr>
            <a:grpSpLocks/>
          </p:cNvGrpSpPr>
          <p:nvPr/>
        </p:nvGrpSpPr>
        <p:grpSpPr bwMode="auto">
          <a:xfrm>
            <a:off x="152400" y="762000"/>
            <a:ext cx="8839200" cy="838200"/>
            <a:chOff x="1056" y="576"/>
            <a:chExt cx="3360" cy="336"/>
          </a:xfrm>
        </p:grpSpPr>
        <p:sp>
          <p:nvSpPr>
            <p:cNvPr id="7176" name="Rectangle 8"/>
            <p:cNvSpPr>
              <a:spLocks noChangeArrowheads="1"/>
            </p:cNvSpPr>
            <p:nvPr/>
          </p:nvSpPr>
          <p:spPr bwMode="auto">
            <a:xfrm>
              <a:off x="1056" y="576"/>
              <a:ext cx="3360" cy="336"/>
            </a:xfrm>
            <a:prstGeom prst="rect">
              <a:avLst/>
            </a:prstGeom>
            <a:solidFill>
              <a:srgbClr val="FFFFFF"/>
            </a:solidFill>
            <a:ln w="12700">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FFFFFF"/>
                </a:solidFill>
                <a:cs typeface="Arial" pitchFamily="34" charset="0"/>
              </a:endParaRPr>
            </a:p>
          </p:txBody>
        </p:sp>
        <p:graphicFrame>
          <p:nvGraphicFramePr>
            <p:cNvPr id="7171" name="Object 9"/>
            <p:cNvGraphicFramePr>
              <a:graphicFrameLocks noChangeAspect="1"/>
            </p:cNvGraphicFramePr>
            <p:nvPr/>
          </p:nvGraphicFramePr>
          <p:xfrm>
            <a:off x="1104" y="624"/>
            <a:ext cx="3248" cy="247"/>
          </p:xfrm>
          <a:graphic>
            <a:graphicData uri="http://schemas.openxmlformats.org/presentationml/2006/ole">
              <p:oleObj spid="_x0000_s81922" name="Equation" r:id="rId3" imgW="5156200" imgH="393700" progId="Equation.3">
                <p:embed/>
              </p:oleObj>
            </a:graphicData>
          </a:graphic>
        </p:graphicFrame>
      </p:grpSp>
      <p:grpSp>
        <p:nvGrpSpPr>
          <p:cNvPr id="3" name="Group 12"/>
          <p:cNvGrpSpPr>
            <a:grpSpLocks/>
          </p:cNvGrpSpPr>
          <p:nvPr/>
        </p:nvGrpSpPr>
        <p:grpSpPr bwMode="auto">
          <a:xfrm>
            <a:off x="0" y="1905000"/>
            <a:ext cx="9144000" cy="4953000"/>
            <a:chOff x="1008" y="1152"/>
            <a:chExt cx="3360" cy="1728"/>
          </a:xfrm>
        </p:grpSpPr>
        <p:sp>
          <p:nvSpPr>
            <p:cNvPr id="7175" name="Rectangle 5"/>
            <p:cNvSpPr>
              <a:spLocks noChangeArrowheads="1"/>
            </p:cNvSpPr>
            <p:nvPr/>
          </p:nvSpPr>
          <p:spPr bwMode="auto">
            <a:xfrm>
              <a:off x="1008" y="1152"/>
              <a:ext cx="3360" cy="1728"/>
            </a:xfrm>
            <a:prstGeom prst="rect">
              <a:avLst/>
            </a:prstGeom>
            <a:solidFill>
              <a:srgbClr val="FFFFFF"/>
            </a:solidFill>
            <a:ln w="12700">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FFFFFF"/>
                </a:solidFill>
                <a:cs typeface="Arial" pitchFamily="34" charset="0"/>
              </a:endParaRPr>
            </a:p>
          </p:txBody>
        </p:sp>
        <p:graphicFrame>
          <p:nvGraphicFramePr>
            <p:cNvPr id="7170" name="Object 11"/>
            <p:cNvGraphicFramePr>
              <a:graphicFrameLocks noChangeAspect="1"/>
            </p:cNvGraphicFramePr>
            <p:nvPr/>
          </p:nvGraphicFramePr>
          <p:xfrm>
            <a:off x="1104" y="1200"/>
            <a:ext cx="3173" cy="1648"/>
          </p:xfrm>
          <a:graphic>
            <a:graphicData uri="http://schemas.openxmlformats.org/presentationml/2006/ole">
              <p:oleObj spid="_x0000_s81923" name="Picture" r:id="rId4" imgW="5038725" imgH="2619375" progId="Word.Picture.8">
                <p:embed/>
              </p:oleObj>
            </a:graphicData>
          </a:graphic>
        </p:graphicFrame>
      </p:grpSp>
    </p:spTree>
    <p:extLst>
      <p:ext uri="{BB962C8B-B14F-4D97-AF65-F5344CB8AC3E}">
        <p14:creationId xmlns:p14="http://schemas.microsoft.com/office/powerpoint/2010/main" xmlns="" val="224146210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2"/>
          <p:cNvSpPr>
            <a:spLocks noGrp="1" noChangeArrowheads="1"/>
          </p:cNvSpPr>
          <p:nvPr>
            <p:ph type="title"/>
          </p:nvPr>
        </p:nvSpPr>
        <p:spPr>
          <a:xfrm>
            <a:off x="458788" y="368074"/>
            <a:ext cx="8229600" cy="1143000"/>
          </a:xfrm>
        </p:spPr>
        <p:txBody>
          <a:bodyPr/>
          <a:lstStyle/>
          <a:p>
            <a:r>
              <a:rPr lang="en-US" altLang="zh-TW" sz="4800" dirty="0">
                <a:solidFill>
                  <a:srgbClr val="FF0000"/>
                </a:solidFill>
              </a:rPr>
              <a:t>The Reasoning Scheme</a:t>
            </a:r>
          </a:p>
        </p:txBody>
      </p:sp>
      <p:sp>
        <p:nvSpPr>
          <p:cNvPr id="3" name="Slide Number Placeholder 2"/>
          <p:cNvSpPr>
            <a:spLocks noGrp="1"/>
          </p:cNvSpPr>
          <p:nvPr>
            <p:ph type="sldNum" sz="quarter" idx="12"/>
          </p:nvPr>
        </p:nvSpPr>
        <p:spPr/>
        <p:txBody>
          <a:bodyPr/>
          <a:lstStyle/>
          <a:p>
            <a:fld id="{D9AB70EB-0DD0-4E65-81AB-E5CCBF602A56}" type="slidenum">
              <a:rPr lang="en-US" altLang="zh-TW" smtClean="0">
                <a:solidFill>
                  <a:srgbClr val="FFFFFF"/>
                </a:solidFill>
              </a:rPr>
              <a:pPr/>
              <a:t>54</a:t>
            </a:fld>
            <a:endParaRPr lang="en-US" altLang="zh-TW">
              <a:solidFill>
                <a:srgbClr val="FFFFFF"/>
              </a:solidFill>
            </a:endParaRPr>
          </a:p>
        </p:txBody>
      </p:sp>
      <p:pic>
        <p:nvPicPr>
          <p:cNvPr id="28677" name="Picture 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634257"/>
            <a:ext cx="9144000" cy="5223743"/>
          </a:xfrm>
          <a:prstGeom prst="rect">
            <a:avLst/>
          </a:prstGeom>
          <a:noFill/>
          <a:ln w="9525">
            <a:solidFill>
              <a:schemeClr val="tx1"/>
            </a:solidFill>
            <a:miter lim="800000"/>
            <a:headEnd/>
            <a:tailEnd/>
          </a:ln>
          <a:effectLst>
            <a:outerShdw dist="107763" dir="2700000" algn="ctr" rotWithShape="0">
              <a:schemeClr val="bg2">
                <a:alpha val="50000"/>
              </a:schemeClr>
            </a:outerShdw>
          </a:effectLst>
          <a:extLst>
            <a:ext uri="{909E8E84-426E-40DD-AFC4-6F175D3DCCD1}">
              <a14:hiddenFill xmlns:a14="http://schemas.microsoft.com/office/drawing/2010/main" xmlns="">
                <a:solidFill>
                  <a:schemeClr val="accent1"/>
                </a:solidFill>
              </a14:hiddenFill>
            </a:ext>
          </a:extLst>
        </p:spPr>
      </p:pic>
      <p:sp>
        <p:nvSpPr>
          <p:cNvPr id="28678" name="Text Box 6"/>
          <p:cNvSpPr txBox="1">
            <a:spLocks noChangeArrowheads="1"/>
          </p:cNvSpPr>
          <p:nvPr/>
        </p:nvSpPr>
        <p:spPr bwMode="auto">
          <a:xfrm>
            <a:off x="4335463" y="357188"/>
            <a:ext cx="435292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TW" sz="2400" dirty="0">
                <a:solidFill>
                  <a:srgbClr val="003366"/>
                </a:solidFill>
                <a:latin typeface="Comic Sans MS" pitchFamily="66" charset="0"/>
              </a:rPr>
              <a:t>Max-Min Composition is used.</a:t>
            </a:r>
          </a:p>
        </p:txBody>
      </p:sp>
    </p:spTree>
    <p:extLst>
      <p:ext uri="{BB962C8B-B14F-4D97-AF65-F5344CB8AC3E}">
        <p14:creationId xmlns:p14="http://schemas.microsoft.com/office/powerpoint/2010/main" xmlns="" val="78567623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8677"/>
                                        </p:tgtEl>
                                        <p:attrNameLst>
                                          <p:attrName>style.visibility</p:attrName>
                                        </p:attrNameLst>
                                      </p:cBhvr>
                                      <p:to>
                                        <p:strVal val="visible"/>
                                      </p:to>
                                    </p:set>
                                    <p:animEffect transition="in" filter="fade">
                                      <p:cBhvr>
                                        <p:cTn id="7" dur="2000"/>
                                        <p:tgtEl>
                                          <p:spTgt spid="28677"/>
                                        </p:tgtEl>
                                      </p:cBhvr>
                                    </p:animEffect>
                                  </p:childTnLst>
                                </p:cTn>
                              </p:par>
                            </p:childTnLst>
                          </p:cTn>
                        </p:par>
                        <p:par>
                          <p:cTn id="8" fill="hold" nodeType="afterGroup">
                            <p:stCondLst>
                              <p:cond delay="2000"/>
                            </p:stCondLst>
                            <p:childTnLst>
                              <p:par>
                                <p:cTn id="9" presetID="34" presetClass="entr" presetSubtype="0" fill="hold" grpId="0" nodeType="afterEffect">
                                  <p:stCondLst>
                                    <p:cond delay="1000"/>
                                  </p:stCondLst>
                                  <p:childTnLst>
                                    <p:set>
                                      <p:cBhvr>
                                        <p:cTn id="10" dur="1" fill="hold">
                                          <p:stCondLst>
                                            <p:cond delay="0"/>
                                          </p:stCondLst>
                                        </p:cTn>
                                        <p:tgtEl>
                                          <p:spTgt spid="28678"/>
                                        </p:tgtEl>
                                        <p:attrNameLst>
                                          <p:attrName>style.visibility</p:attrName>
                                        </p:attrNameLst>
                                      </p:cBhvr>
                                      <p:to>
                                        <p:strVal val="visible"/>
                                      </p:to>
                                    </p:set>
                                    <p:anim from="(-#ppt_w/2)" to="(#ppt_x)" calcmode="lin" valueType="num">
                                      <p:cBhvr>
                                        <p:cTn id="11" dur="600" fill="hold">
                                          <p:stCondLst>
                                            <p:cond delay="0"/>
                                          </p:stCondLst>
                                        </p:cTn>
                                        <p:tgtEl>
                                          <p:spTgt spid="28678"/>
                                        </p:tgtEl>
                                        <p:attrNameLst>
                                          <p:attrName>ppt_x</p:attrName>
                                        </p:attrNameLst>
                                      </p:cBhvr>
                                    </p:anim>
                                    <p:anim from="0" to="-1.0" calcmode="lin" valueType="num">
                                      <p:cBhvr>
                                        <p:cTn id="12" dur="200" decel="50000" autoRev="1" fill="hold">
                                          <p:stCondLst>
                                            <p:cond delay="600"/>
                                          </p:stCondLst>
                                        </p:cTn>
                                        <p:tgtEl>
                                          <p:spTgt spid="28678"/>
                                        </p:tgtEl>
                                        <p:attrNameLst>
                                          <p:attrName>xshear</p:attrName>
                                        </p:attrNameLst>
                                      </p:cBhvr>
                                    </p:anim>
                                    <p:animScale>
                                      <p:cBhvr>
                                        <p:cTn id="13" dur="200" decel="100000" autoRev="1" fill="hold">
                                          <p:stCondLst>
                                            <p:cond delay="600"/>
                                          </p:stCondLst>
                                        </p:cTn>
                                        <p:tgtEl>
                                          <p:spTgt spid="28678"/>
                                        </p:tgtEl>
                                      </p:cBhvr>
                                      <p:from x="100000" y="100000"/>
                                      <p:to x="80000" y="100000"/>
                                    </p:animScale>
                                    <p:anim by="(#ppt_h/3+#ppt_w*0.1)" calcmode="lin" valueType="num">
                                      <p:cBhvr additive="sum">
                                        <p:cTn id="14" dur="200" decel="100000" autoRev="1" fill="hold">
                                          <p:stCondLst>
                                            <p:cond delay="600"/>
                                          </p:stCondLst>
                                        </p:cTn>
                                        <p:tgtEl>
                                          <p:spTgt spid="28678"/>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8"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12700" cap="sq">
            <a:noFill/>
            <a:miter lim="800000"/>
            <a:headEnd type="none" w="sm" len="sm"/>
            <a:tailEnd type="none" w="sm" len="sm"/>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600200"/>
            <a:ext cx="9144000" cy="3908425"/>
          </a:xfrm>
          <a:prstGeom prst="rect">
            <a:avLst/>
          </a:prstGeom>
        </p:spPr>
        <p:txBody>
          <a:bodyPr>
            <a:spAutoFit/>
          </a:bodyPr>
          <a:lstStyle/>
          <a:p>
            <a:pPr algn="ctr" eaLnBrk="1" hangingPunct="1">
              <a:defRPr/>
            </a:pPr>
            <a:r>
              <a:rPr lang="en-US" b="1" dirty="0">
                <a:solidFill>
                  <a:srgbClr val="FFFF00"/>
                </a:solidFill>
                <a:latin typeface="Times New Roman" charset="0"/>
              </a:rPr>
              <a:t>HEAT KNOB (0 - 10)</a:t>
            </a:r>
            <a:r>
              <a:rPr lang="en-US" dirty="0">
                <a:solidFill>
                  <a:srgbClr val="FFFF00"/>
                </a:solidFill>
                <a:latin typeface="Times New Roman" charset="0"/>
              </a:rPr>
              <a:t> </a:t>
            </a:r>
            <a:r>
              <a:rPr lang="en-US" b="1" dirty="0">
                <a:solidFill>
                  <a:srgbClr val="FFFF00"/>
                </a:solidFill>
                <a:latin typeface="Times New Roman" charset="0"/>
              </a:rPr>
              <a:t>: </a:t>
            </a:r>
          </a:p>
          <a:p>
            <a:pPr algn="ctr" eaLnBrk="1" hangingPunct="1">
              <a:defRPr/>
            </a:pPr>
            <a:r>
              <a:rPr lang="en-US" b="1" dirty="0">
                <a:latin typeface="Times New Roman" charset="0"/>
              </a:rPr>
              <a:t>To </a:t>
            </a:r>
            <a:r>
              <a:rPr lang="en-US" sz="2800" b="1" dirty="0">
                <a:latin typeface="Times New Roman" charset="0"/>
              </a:rPr>
              <a:t>Control The Heating Element Power </a:t>
            </a:r>
          </a:p>
          <a:p>
            <a:pPr algn="ctr" eaLnBrk="1" hangingPunct="1">
              <a:defRPr/>
            </a:pPr>
            <a:r>
              <a:rPr lang="en-US" sz="2800" b="1" dirty="0">
                <a:latin typeface="Times New Roman" charset="0"/>
              </a:rPr>
              <a:t>  (0 =heating element turned off)</a:t>
            </a:r>
          </a:p>
          <a:p>
            <a:pPr algn="ctr" eaLnBrk="1" hangingPunct="1">
              <a:defRPr/>
            </a:pPr>
            <a:endParaRPr lang="en-US" sz="2800" dirty="0">
              <a:solidFill>
                <a:schemeClr val="bg1">
                  <a:lumMod val="60000"/>
                  <a:lumOff val="40000"/>
                </a:schemeClr>
              </a:solidFill>
              <a:latin typeface="Times New Roman" charset="0"/>
            </a:endParaRPr>
          </a:p>
          <a:p>
            <a:pPr algn="ctr" eaLnBrk="1" hangingPunct="1">
              <a:defRPr/>
            </a:pPr>
            <a:r>
              <a:rPr lang="en-US" sz="2800" b="1" dirty="0">
                <a:solidFill>
                  <a:srgbClr val="FFFF00"/>
                </a:solidFill>
                <a:latin typeface="Times New Roman" charset="0"/>
              </a:rPr>
              <a:t>SENSORS:</a:t>
            </a:r>
            <a:r>
              <a:rPr lang="en-US" sz="2800" dirty="0">
                <a:solidFill>
                  <a:srgbClr val="FFFF00"/>
                </a:solidFill>
                <a:latin typeface="Times New Roman" charset="0"/>
              </a:rPr>
              <a:t> </a:t>
            </a:r>
          </a:p>
          <a:p>
            <a:pPr algn="ctr" eaLnBrk="1" hangingPunct="1">
              <a:defRPr/>
            </a:pPr>
            <a:r>
              <a:rPr lang="en-US" sz="2800" b="1" dirty="0">
                <a:latin typeface="Times New Roman" charset="0"/>
              </a:rPr>
              <a:t>TEMPSENSE (0 - 125) :   Temperature of Water </a:t>
            </a:r>
            <a:endParaRPr lang="en-US" sz="2800" dirty="0">
              <a:latin typeface="Times New Roman" charset="0"/>
            </a:endParaRPr>
          </a:p>
          <a:p>
            <a:pPr algn="ctr" eaLnBrk="1" hangingPunct="1">
              <a:defRPr/>
            </a:pPr>
            <a:r>
              <a:rPr lang="en-US" sz="2800" b="1" dirty="0">
                <a:solidFill>
                  <a:schemeClr val="bg1">
                    <a:lumMod val="60000"/>
                    <a:lumOff val="40000"/>
                  </a:schemeClr>
                </a:solidFill>
                <a:latin typeface="Times New Roman" charset="0"/>
              </a:rPr>
              <a:t>                                        </a:t>
            </a:r>
            <a:endParaRPr lang="en-US" sz="2800" dirty="0">
              <a:solidFill>
                <a:schemeClr val="bg1">
                  <a:lumMod val="60000"/>
                  <a:lumOff val="40000"/>
                </a:schemeClr>
              </a:solidFill>
              <a:latin typeface="Times New Roman" charset="0"/>
            </a:endParaRPr>
          </a:p>
          <a:p>
            <a:pPr algn="ctr" eaLnBrk="1" hangingPunct="1">
              <a:defRPr/>
            </a:pPr>
            <a:r>
              <a:rPr lang="en-US" sz="2800" b="1" dirty="0">
                <a:latin typeface="Times New Roman" charset="0"/>
              </a:rPr>
              <a:t>LEVELSENSE (0 - 10</a:t>
            </a:r>
            <a:r>
              <a:rPr lang="en-US" sz="2800" dirty="0">
                <a:latin typeface="Times New Roman" charset="0"/>
              </a:rPr>
              <a:t>):    </a:t>
            </a:r>
            <a:r>
              <a:rPr lang="en-US" sz="2800" b="1" dirty="0">
                <a:latin typeface="Times New Roman" charset="0"/>
              </a:rPr>
              <a:t>Water Level in the Tank</a:t>
            </a:r>
            <a:endParaRPr lang="en-US" sz="2800" dirty="0">
              <a:latin typeface="Times New Roman" charset="0"/>
            </a:endParaRPr>
          </a:p>
          <a:p>
            <a:pPr algn="ctr" eaLnBrk="1" hangingPunct="1">
              <a:defRPr/>
            </a:pPr>
            <a:r>
              <a:rPr lang="en-US" sz="2800" b="1" dirty="0">
                <a:latin typeface="Times New Roman" charset="0"/>
              </a:rPr>
              <a:t>                                         ( 0 =Empty , 10=Full</a:t>
            </a:r>
            <a:r>
              <a:rPr lang="en-US" b="1" dirty="0">
                <a:latin typeface="Times New Roman" charset="0"/>
              </a:rPr>
              <a:t>)</a:t>
            </a:r>
            <a:endParaRPr lang="en-US" dirty="0">
              <a:latin typeface="Times New Roman" charset="0"/>
            </a:endParaRPr>
          </a:p>
        </p:txBody>
      </p:sp>
      <p:sp>
        <p:nvSpPr>
          <p:cNvPr id="4" name="Rectangle 2"/>
          <p:cNvSpPr>
            <a:spLocks noGrp="1" noChangeArrowheads="1"/>
          </p:cNvSpPr>
          <p:nvPr>
            <p:ph type="title"/>
          </p:nvPr>
        </p:nvSpPr>
        <p:spPr/>
        <p:txBody>
          <a:bodyPr/>
          <a:lstStyle/>
          <a:p>
            <a:pPr eaLnBrk="1" hangingPunct="1">
              <a:defRPr/>
            </a:pPr>
            <a:r>
              <a:rPr lang="en-GB" altLang="en-GB" b="1" dirty="0" smtClean="0">
                <a:solidFill>
                  <a:srgbClr val="FF0066"/>
                </a:solidFill>
              </a:rPr>
              <a:t>FUZZY CONTROLLER FOR WATER HEATER</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GB" b="1" dirty="0" smtClean="0">
                <a:solidFill>
                  <a:srgbClr val="FF0066"/>
                </a:solidFill>
              </a:rPr>
              <a:t>FUZZY CONTROLLER FOR WATER HEATER</a:t>
            </a:r>
            <a:endParaRPr lang="en-US" dirty="0"/>
          </a:p>
        </p:txBody>
      </p:sp>
      <p:sp>
        <p:nvSpPr>
          <p:cNvPr id="3" name="Content Placeholder 2"/>
          <p:cNvSpPr>
            <a:spLocks noGrp="1"/>
          </p:cNvSpPr>
          <p:nvPr>
            <p:ph idx="1"/>
          </p:nvPr>
        </p:nvSpPr>
        <p:spPr/>
        <p:txBody>
          <a:bodyPr/>
          <a:lstStyle/>
          <a:p>
            <a:pPr algn="ctr" eaLnBrk="1" hangingPunct="1">
              <a:buFontTx/>
              <a:buNone/>
            </a:pPr>
            <a:r>
              <a:rPr lang="en-US" sz="4000" b="1" dirty="0" smtClean="0">
                <a:solidFill>
                  <a:srgbClr val="FF00FF"/>
                </a:solidFill>
              </a:rPr>
              <a:t>THE DESIGN OBJECTIVE</a:t>
            </a:r>
          </a:p>
          <a:p>
            <a:pPr eaLnBrk="1" hangingPunct="1">
              <a:buFontTx/>
              <a:buNone/>
            </a:pPr>
            <a:r>
              <a:rPr lang="en-US" sz="4000" b="1" dirty="0" smtClean="0"/>
              <a:t>  Keep the water temperature as close to 80 </a:t>
            </a:r>
            <a:r>
              <a:rPr lang="en-US" sz="4000" b="1" baseline="30000" dirty="0" smtClean="0"/>
              <a:t>0</a:t>
            </a:r>
            <a:r>
              <a:rPr lang="en-US" sz="4000" b="1" dirty="0" smtClean="0"/>
              <a:t> C as possible, in spite of changes in the water flowing out of the tank, and of the cold water flowing into the tank.</a:t>
            </a:r>
          </a:p>
          <a:p>
            <a:pPr eaLnBrk="1" hangingPunct="1">
              <a:buFontTx/>
              <a:buNone/>
            </a:pPr>
            <a:r>
              <a:rPr lang="en-US" sz="4000" dirty="0" smtClean="0"/>
              <a:t> </a:t>
            </a:r>
          </a:p>
          <a:p>
            <a:endParaRPr lang="en-US" b="1" dirty="0" smtClean="0">
              <a:solidFill>
                <a:srgbClr val="C00000"/>
              </a:solidFill>
            </a:endParaRPr>
          </a:p>
          <a:p>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defRPr/>
            </a:pPr>
            <a:r>
              <a:rPr lang="en-GB" altLang="en-GB" sz="4000" b="1" dirty="0" smtClean="0">
                <a:solidFill>
                  <a:srgbClr val="FF0066"/>
                </a:solidFill>
              </a:rPr>
              <a:t>FUZZY CONTROLLER FOR WATER HEATER</a:t>
            </a:r>
            <a:endParaRPr lang="en-US" sz="4000" b="1" dirty="0" smtClean="0">
              <a:solidFill>
                <a:srgbClr val="FF00FF"/>
              </a:solidFill>
            </a:endParaRPr>
          </a:p>
        </p:txBody>
      </p:sp>
      <p:sp>
        <p:nvSpPr>
          <p:cNvPr id="38915" name="Rectangle 3"/>
          <p:cNvSpPr>
            <a:spLocks noGrp="1" noChangeArrowheads="1"/>
          </p:cNvSpPr>
          <p:nvPr>
            <p:ph type="body" idx="1"/>
          </p:nvPr>
        </p:nvSpPr>
        <p:spPr>
          <a:xfrm>
            <a:off x="0" y="1828800"/>
            <a:ext cx="9144000" cy="4191000"/>
          </a:xfrm>
        </p:spPr>
        <p:txBody>
          <a:bodyPr/>
          <a:lstStyle/>
          <a:p>
            <a:pPr eaLnBrk="1" hangingPunct="1">
              <a:buFontTx/>
              <a:buNone/>
            </a:pPr>
            <a:r>
              <a:rPr lang="en-US" b="1" dirty="0" smtClean="0"/>
              <a:t>              </a:t>
            </a:r>
            <a:r>
              <a:rPr lang="en-US" b="1" dirty="0" smtClean="0">
                <a:solidFill>
                  <a:srgbClr val="FF33CC"/>
                </a:solidFill>
              </a:rPr>
              <a:t>UNIVERSE OF DISCOURSE</a:t>
            </a:r>
          </a:p>
          <a:p>
            <a:pPr eaLnBrk="1" hangingPunct="1">
              <a:buFontTx/>
              <a:buNone/>
            </a:pPr>
            <a:r>
              <a:rPr lang="en-US" b="1" dirty="0" smtClean="0">
                <a:solidFill>
                  <a:srgbClr val="FF33CC"/>
                </a:solidFill>
              </a:rPr>
              <a:t>              FOR INPUTS AND OUTPUTS</a:t>
            </a:r>
          </a:p>
          <a:p>
            <a:pPr eaLnBrk="1" hangingPunct="1">
              <a:buFontTx/>
              <a:buNone/>
            </a:pPr>
            <a:endParaRPr lang="en-US" b="1" dirty="0" smtClean="0">
              <a:solidFill>
                <a:schemeClr val="tx2"/>
              </a:solidFill>
            </a:endParaRPr>
          </a:p>
        </p:txBody>
      </p:sp>
      <p:sp>
        <p:nvSpPr>
          <p:cNvPr id="38916" name="Rectangle 4"/>
          <p:cNvSpPr>
            <a:spLocks noChangeArrowheads="1"/>
          </p:cNvSpPr>
          <p:nvPr/>
        </p:nvSpPr>
        <p:spPr bwMode="auto">
          <a:xfrm rot="265117" flipV="1">
            <a:off x="1192213" y="1103313"/>
            <a:ext cx="7239000" cy="457200"/>
          </a:xfrm>
          <a:prstGeom prst="rect">
            <a:avLst/>
          </a:prstGeom>
          <a:noFill/>
          <a:ln w="9525">
            <a:noFill/>
            <a:miter lim="800000"/>
            <a:headEnd/>
            <a:tailEnd/>
          </a:ln>
        </p:spPr>
        <p:txBody>
          <a:bodyPr rot="10800000" anchor="ctr">
            <a:spAutoFit/>
          </a:bodyPr>
          <a:lstStyle/>
          <a:p>
            <a:endParaRPr lang="en-US">
              <a:latin typeface="Times New Roman" charset="0"/>
            </a:endParaRPr>
          </a:p>
        </p:txBody>
      </p:sp>
      <p:graphicFrame>
        <p:nvGraphicFramePr>
          <p:cNvPr id="79982" name="Group 110"/>
          <p:cNvGraphicFramePr>
            <a:graphicFrameLocks noGrp="1"/>
          </p:cNvGraphicFramePr>
          <p:nvPr/>
        </p:nvGraphicFramePr>
        <p:xfrm>
          <a:off x="0" y="3276600"/>
          <a:ext cx="9144000" cy="3352799"/>
        </p:xfrm>
        <a:graphic>
          <a:graphicData uri="http://schemas.openxmlformats.org/drawingml/2006/table">
            <a:tbl>
              <a:tblPr/>
              <a:tblGrid>
                <a:gridCol w="2286000"/>
                <a:gridCol w="2846024"/>
                <a:gridCol w="1950904"/>
                <a:gridCol w="2061072"/>
              </a:tblGrid>
              <a:tr h="96293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FF00"/>
                          </a:solidFill>
                          <a:effectLst/>
                          <a:latin typeface="Times New Roman" pitchFamily="18" charset="0"/>
                          <a:cs typeface="Times New Roman" pitchFamily="18" charset="0"/>
                        </a:rPr>
                        <a:t>NAME		         </a:t>
                      </a:r>
                      <a:endParaRPr kumimoji="0" lang="en-US" sz="2400" b="0" i="0" u="none" strike="noStrike" cap="none" normalizeH="0" baseline="0" dirty="0" smtClean="0">
                        <a:ln>
                          <a:noFill/>
                        </a:ln>
                        <a:solidFill>
                          <a:srgbClr val="FFFF00"/>
                        </a:solidFill>
                        <a:effectLst/>
                        <a:latin typeface="Times New Roman" pitchFamily="18" charset="0"/>
                        <a:cs typeface="Times New Roman" pitchFamily="18" charset="0"/>
                      </a:endParaRPr>
                    </a:p>
                  </a:txBody>
                  <a:tcP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FF00"/>
                          </a:solidFill>
                          <a:effectLst/>
                          <a:latin typeface="Times New Roman" pitchFamily="18" charset="0"/>
                          <a:cs typeface="Times New Roman" pitchFamily="18" charset="0"/>
                        </a:rPr>
                        <a:t>INPUT/OUTPUT	</a:t>
                      </a:r>
                      <a:endParaRPr kumimoji="0" lang="en-US" sz="2400" b="0" i="0" u="none" strike="noStrike" cap="none" normalizeH="0" baseline="0" dirty="0" smtClean="0">
                        <a:ln>
                          <a:noFill/>
                        </a:ln>
                        <a:solidFill>
                          <a:srgbClr val="FFFF00"/>
                        </a:solidFill>
                        <a:effectLst/>
                        <a:latin typeface="Times New Roman" pitchFamily="18" charset="0"/>
                      </a:endParaRPr>
                    </a:p>
                  </a:txBody>
                  <a:tcP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FF00"/>
                          </a:solidFill>
                          <a:effectLst/>
                          <a:latin typeface="Times New Roman" pitchFamily="18" charset="0"/>
                          <a:cs typeface="Times New Roman" pitchFamily="18" charset="0"/>
                        </a:rPr>
                        <a:t>MINIMUM VALUE</a:t>
                      </a:r>
                      <a:endParaRPr kumimoji="0" lang="en-US" sz="2400" b="0" i="0" u="none" strike="noStrike" cap="none" normalizeH="0" baseline="0" dirty="0" smtClean="0">
                        <a:ln>
                          <a:noFill/>
                        </a:ln>
                        <a:solidFill>
                          <a:srgbClr val="FFFF00"/>
                        </a:solidFill>
                        <a:effectLst/>
                        <a:latin typeface="Times New Roman" pitchFamily="18" charset="0"/>
                      </a:endParaRPr>
                    </a:p>
                  </a:txBody>
                  <a:tcP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FF00"/>
                          </a:solidFill>
                          <a:effectLst/>
                          <a:latin typeface="Times New Roman" pitchFamily="18" charset="0"/>
                          <a:cs typeface="Times New Roman" pitchFamily="18" charset="0"/>
                        </a:rPr>
                        <a:t>MAXIMUM VALUE</a:t>
                      </a:r>
                    </a:p>
                  </a:txBody>
                  <a:tcP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r>
              <a:tr h="55713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2"/>
                          </a:solidFill>
                          <a:effectLst/>
                          <a:latin typeface="Times New Roman" pitchFamily="18" charset="0"/>
                          <a:cs typeface="Times New Roman" pitchFamily="18" charset="0"/>
                        </a:rPr>
                        <a:t>LEVELSENSE</a:t>
                      </a:r>
                      <a:endParaRPr kumimoji="0" lang="en-US" sz="2400" b="0" i="0" u="none" strike="noStrike" cap="none" normalizeH="0" baseline="0" dirty="0" smtClean="0">
                        <a:ln>
                          <a:noFill/>
                        </a:ln>
                        <a:solidFill>
                          <a:schemeClr val="tx2"/>
                        </a:solidFill>
                        <a:effectLst/>
                        <a:latin typeface="Times New Roman" pitchFamily="18" charset="0"/>
                      </a:endParaRPr>
                    </a:p>
                  </a:txBody>
                  <a:tcP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2"/>
                          </a:solidFill>
                          <a:effectLst/>
                          <a:latin typeface="Times New Roman" pitchFamily="18" charset="0"/>
                          <a:cs typeface="Times New Roman" pitchFamily="18" charset="0"/>
                        </a:rPr>
                        <a:t>INPUT</a:t>
                      </a:r>
                      <a:endParaRPr kumimoji="0" lang="en-US" sz="2400" b="0" i="0" u="none" strike="noStrike" cap="none" normalizeH="0" baseline="0" dirty="0" smtClean="0">
                        <a:ln>
                          <a:noFill/>
                        </a:ln>
                        <a:solidFill>
                          <a:schemeClr val="tx2"/>
                        </a:solidFill>
                        <a:effectLst/>
                        <a:latin typeface="Times New Roman" pitchFamily="18" charset="0"/>
                      </a:endParaRPr>
                    </a:p>
                  </a:txBody>
                  <a:tcP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2"/>
                          </a:solidFill>
                          <a:effectLst/>
                          <a:latin typeface="Times New Roman" pitchFamily="18" charset="0"/>
                          <a:cs typeface="Times New Roman" pitchFamily="18" charset="0"/>
                        </a:rPr>
                        <a:t>0</a:t>
                      </a:r>
                      <a:endParaRPr kumimoji="0" lang="en-US" sz="2400" b="0" i="0" u="none" strike="noStrike" cap="none" normalizeH="0" baseline="0" smtClean="0">
                        <a:ln>
                          <a:noFill/>
                        </a:ln>
                        <a:solidFill>
                          <a:schemeClr val="tx2"/>
                        </a:solidFill>
                        <a:effectLst/>
                        <a:latin typeface="Times New Roman" pitchFamily="18" charset="0"/>
                      </a:endParaRPr>
                    </a:p>
                  </a:txBody>
                  <a:tcP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2"/>
                          </a:solidFill>
                          <a:effectLst/>
                          <a:latin typeface="Times New Roman" pitchFamily="18" charset="0"/>
                          <a:cs typeface="Times New Roman" pitchFamily="18" charset="0"/>
                        </a:rPr>
                        <a:t>10</a:t>
                      </a:r>
                    </a:p>
                  </a:txBody>
                  <a:tcP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r>
              <a:tr h="55713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2"/>
                          </a:solidFill>
                          <a:effectLst/>
                          <a:latin typeface="Times New Roman" pitchFamily="18" charset="0"/>
                          <a:cs typeface="Times New Roman" pitchFamily="18" charset="0"/>
                        </a:rPr>
                        <a:t>HEATKNOB</a:t>
                      </a:r>
                      <a:endParaRPr kumimoji="0" lang="en-US" sz="2400" b="0" i="0" u="none" strike="noStrike" cap="none" normalizeH="0" baseline="0" dirty="0" smtClean="0">
                        <a:ln>
                          <a:noFill/>
                        </a:ln>
                        <a:solidFill>
                          <a:schemeClr val="tx2"/>
                        </a:solidFill>
                        <a:effectLst/>
                        <a:latin typeface="Times New Roman" pitchFamily="18" charset="0"/>
                      </a:endParaRPr>
                    </a:p>
                  </a:txBody>
                  <a:tcP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2"/>
                          </a:solidFill>
                          <a:effectLst/>
                          <a:latin typeface="Times New Roman" pitchFamily="18" charset="0"/>
                          <a:cs typeface="Times New Roman" pitchFamily="18" charset="0"/>
                        </a:rPr>
                        <a:t>OUTPUT</a:t>
                      </a:r>
                      <a:endParaRPr kumimoji="0" lang="en-US" sz="2400" b="0" i="0" u="none" strike="noStrike" cap="none" normalizeH="0" baseline="0" dirty="0" smtClean="0">
                        <a:ln>
                          <a:noFill/>
                        </a:ln>
                        <a:solidFill>
                          <a:schemeClr val="tx2"/>
                        </a:solidFill>
                        <a:effectLst/>
                        <a:latin typeface="Times New Roman" pitchFamily="18" charset="0"/>
                      </a:endParaRPr>
                    </a:p>
                  </a:txBody>
                  <a:tcP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2"/>
                          </a:solidFill>
                          <a:effectLst/>
                          <a:latin typeface="Times New Roman" pitchFamily="18" charset="0"/>
                          <a:cs typeface="Times New Roman" pitchFamily="18" charset="0"/>
                        </a:rPr>
                        <a:t>0</a:t>
                      </a:r>
                      <a:endParaRPr kumimoji="0" lang="en-US" sz="2400" b="0" i="0" u="none" strike="noStrike" cap="none" normalizeH="0" baseline="0" smtClean="0">
                        <a:ln>
                          <a:noFill/>
                        </a:ln>
                        <a:solidFill>
                          <a:schemeClr val="tx2"/>
                        </a:solidFill>
                        <a:effectLst/>
                        <a:latin typeface="Times New Roman" pitchFamily="18" charset="0"/>
                      </a:endParaRPr>
                    </a:p>
                  </a:txBody>
                  <a:tcP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2"/>
                          </a:solidFill>
                          <a:effectLst/>
                          <a:latin typeface="Times New Roman" pitchFamily="18" charset="0"/>
                          <a:cs typeface="Times New Roman" pitchFamily="18" charset="0"/>
                        </a:rPr>
                        <a:t>10</a:t>
                      </a:r>
                    </a:p>
                  </a:txBody>
                  <a:tcP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r>
              <a:tr h="127559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2"/>
                          </a:solidFill>
                          <a:effectLst/>
                          <a:latin typeface="Times New Roman" pitchFamily="18" charset="0"/>
                          <a:cs typeface="Times New Roman" pitchFamily="18" charset="0"/>
                        </a:rPr>
                        <a:t>TEMPSENSE</a:t>
                      </a:r>
                      <a:endParaRPr kumimoji="0" lang="en-US" sz="2400" b="0" i="0" u="none" strike="noStrike" cap="none" normalizeH="0" baseline="0" dirty="0" smtClean="0">
                        <a:ln>
                          <a:noFill/>
                        </a:ln>
                        <a:solidFill>
                          <a:schemeClr val="tx2"/>
                        </a:solidFill>
                        <a:effectLst/>
                        <a:latin typeface="Times New Roman" pitchFamily="18" charset="0"/>
                      </a:endParaRPr>
                    </a:p>
                  </a:txBody>
                  <a:tcP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2"/>
                          </a:solidFill>
                          <a:effectLst/>
                          <a:latin typeface="Times New Roman" pitchFamily="18" charset="0"/>
                          <a:cs typeface="Times New Roman" pitchFamily="18" charset="0"/>
                        </a:rPr>
                        <a:t>INPUT</a:t>
                      </a:r>
                      <a:endParaRPr kumimoji="0" lang="en-US" sz="2400" b="0" i="0" u="none" strike="noStrike" cap="none" normalizeH="0" baseline="0" dirty="0" smtClean="0">
                        <a:ln>
                          <a:noFill/>
                        </a:ln>
                        <a:solidFill>
                          <a:schemeClr val="tx2"/>
                        </a:solidFill>
                        <a:effectLst/>
                        <a:latin typeface="Times New Roman" pitchFamily="18" charset="0"/>
                      </a:endParaRPr>
                    </a:p>
                  </a:txBody>
                  <a:tcP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2"/>
                          </a:solidFill>
                          <a:effectLst/>
                          <a:latin typeface="Times New Roman" pitchFamily="18" charset="0"/>
                          <a:cs typeface="Times New Roman" pitchFamily="18" charset="0"/>
                        </a:rPr>
                        <a:t>0</a:t>
                      </a:r>
                      <a:endParaRPr kumimoji="0" lang="en-US" sz="2400" b="0" i="0" u="none" strike="noStrike" cap="none" normalizeH="0" baseline="0" dirty="0" smtClean="0">
                        <a:ln>
                          <a:noFill/>
                        </a:ln>
                        <a:solidFill>
                          <a:schemeClr val="tx2"/>
                        </a:solidFill>
                        <a:effectLst/>
                        <a:latin typeface="Times New Roman" pitchFamily="18" charset="0"/>
                      </a:endParaRPr>
                    </a:p>
                  </a:txBody>
                  <a:tcP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2"/>
                          </a:solidFill>
                          <a:effectLst/>
                          <a:latin typeface="Times New Roman" pitchFamily="18" charset="0"/>
                          <a:cs typeface="Times New Roman" pitchFamily="18" charset="0"/>
                        </a:rPr>
                        <a:t>125</a:t>
                      </a:r>
                    </a:p>
                  </a:txBody>
                  <a:tcP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r>
            </a:tbl>
          </a:graphicData>
        </a:graphic>
      </p:graphicFrame>
      <p:sp>
        <p:nvSpPr>
          <p:cNvPr id="38944" name="Rectangle 108"/>
          <p:cNvSpPr>
            <a:spLocks noChangeArrowheads="1"/>
          </p:cNvSpPr>
          <p:nvPr/>
        </p:nvSpPr>
        <p:spPr bwMode="auto">
          <a:xfrm>
            <a:off x="0" y="4694238"/>
            <a:ext cx="9144000" cy="0"/>
          </a:xfrm>
          <a:prstGeom prst="rect">
            <a:avLst/>
          </a:prstGeom>
          <a:noFill/>
          <a:ln w="9525">
            <a:noFill/>
            <a:miter lim="800000"/>
            <a:headEnd/>
            <a:tailEnd/>
          </a:ln>
        </p:spPr>
        <p:txBody>
          <a:bodyPr wrap="none" anchor="ctr">
            <a:spAutoFit/>
          </a:bodyPr>
          <a:lstStyle/>
          <a:p>
            <a:pPr eaLnBrk="1" hangingPunct="1"/>
            <a:endParaRPr lang="en-US">
              <a:latin typeface="Times New Roman"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381000" y="228600"/>
            <a:ext cx="8382000" cy="762000"/>
          </a:xfrm>
        </p:spPr>
        <p:txBody>
          <a:bodyPr/>
          <a:lstStyle/>
          <a:p>
            <a:pPr marL="838200" indent="-838200" eaLnBrk="1" hangingPunct="1">
              <a:defRPr/>
            </a:pPr>
            <a:r>
              <a:rPr lang="en-US" sz="2800" b="1" dirty="0" smtClean="0">
                <a:solidFill>
                  <a:srgbClr val="FF0000"/>
                </a:solidFill>
              </a:rPr>
              <a:t>FUZZY CONTROLLER FOR WATER HEATER</a:t>
            </a:r>
            <a:r>
              <a:rPr lang="en-US" sz="4000" b="1" dirty="0" smtClean="0"/>
              <a:t/>
            </a:r>
            <a:br>
              <a:rPr lang="en-US" sz="4000" b="1" dirty="0" smtClean="0"/>
            </a:br>
            <a:endParaRPr lang="en-US" sz="4000" b="1" dirty="0" smtClean="0"/>
          </a:p>
        </p:txBody>
      </p:sp>
      <p:sp>
        <p:nvSpPr>
          <p:cNvPr id="39939" name="Rectangle 3"/>
          <p:cNvSpPr>
            <a:spLocks noGrp="1" noChangeArrowheads="1"/>
          </p:cNvSpPr>
          <p:nvPr>
            <p:ph type="body" idx="1"/>
          </p:nvPr>
        </p:nvSpPr>
        <p:spPr>
          <a:xfrm>
            <a:off x="457200" y="838200"/>
            <a:ext cx="8229600" cy="5257800"/>
          </a:xfrm>
        </p:spPr>
        <p:txBody>
          <a:bodyPr/>
          <a:lstStyle/>
          <a:p>
            <a:pPr algn="ctr" eaLnBrk="1" hangingPunct="1">
              <a:lnSpc>
                <a:spcPct val="90000"/>
              </a:lnSpc>
              <a:buNone/>
            </a:pPr>
            <a:r>
              <a:rPr lang="en-US" sz="2800" b="1" dirty="0" smtClean="0">
                <a:solidFill>
                  <a:srgbClr val="FF00FF"/>
                </a:solidFill>
              </a:rPr>
              <a:t>FUZZIFICATION OF INPUTS </a:t>
            </a:r>
          </a:p>
          <a:p>
            <a:pPr eaLnBrk="1" hangingPunct="1">
              <a:lnSpc>
                <a:spcPct val="90000"/>
              </a:lnSpc>
            </a:pPr>
            <a:r>
              <a:rPr lang="en-US" b="1" dirty="0" smtClean="0"/>
              <a:t>Use triangular   membership functions to </a:t>
            </a:r>
            <a:r>
              <a:rPr lang="en-US" b="1" dirty="0" err="1" smtClean="0"/>
              <a:t>fuzzify</a:t>
            </a:r>
            <a:r>
              <a:rPr lang="en-US" b="1" dirty="0" smtClean="0"/>
              <a:t> the inputs </a:t>
            </a:r>
            <a:r>
              <a:rPr lang="en-US" b="1" dirty="0" smtClean="0">
                <a:solidFill>
                  <a:srgbClr val="FFFF00"/>
                </a:solidFill>
              </a:rPr>
              <a:t>LEVELSENSE</a:t>
            </a:r>
            <a:r>
              <a:rPr lang="en-US" b="1" dirty="0" smtClean="0"/>
              <a:t> and </a:t>
            </a:r>
            <a:r>
              <a:rPr lang="en-US" b="1" dirty="0" smtClean="0">
                <a:solidFill>
                  <a:srgbClr val="FFFF00"/>
                </a:solidFill>
              </a:rPr>
              <a:t>TEMPSENSE</a:t>
            </a:r>
            <a:r>
              <a:rPr lang="en-US" b="1" dirty="0" smtClean="0"/>
              <a:t>.</a:t>
            </a:r>
            <a:endParaRPr lang="en-US" b="1" dirty="0" smtClean="0">
              <a:sym typeface="Symbol" pitchFamily="18" charset="2"/>
            </a:endParaRPr>
          </a:p>
          <a:p>
            <a:pPr eaLnBrk="1" hangingPunct="1">
              <a:lnSpc>
                <a:spcPct val="90000"/>
              </a:lnSpc>
            </a:pPr>
            <a:r>
              <a:rPr lang="en-US" b="1" dirty="0" smtClean="0"/>
              <a:t>Symmetrically distribute the </a:t>
            </a:r>
            <a:r>
              <a:rPr lang="en-US" b="1" dirty="0" err="1" smtClean="0"/>
              <a:t>fuzzified</a:t>
            </a:r>
            <a:r>
              <a:rPr lang="en-US" b="1" dirty="0" smtClean="0"/>
              <a:t> values across the universe of discourse.</a:t>
            </a:r>
            <a:endParaRPr lang="en-US" b="1" dirty="0" smtClean="0">
              <a:sym typeface="Symbol" pitchFamily="18" charset="2"/>
            </a:endParaRPr>
          </a:p>
          <a:p>
            <a:pPr eaLnBrk="1" hangingPunct="1">
              <a:lnSpc>
                <a:spcPct val="90000"/>
              </a:lnSpc>
            </a:pPr>
            <a:r>
              <a:rPr lang="en-US" b="1" dirty="0" smtClean="0"/>
              <a:t>Use an odd number of fuzzy sets for each variable so that some set is assured to be in middle. </a:t>
            </a:r>
            <a:endParaRPr lang="en-US" b="1" dirty="0" smtClean="0">
              <a:sym typeface="Symbol" pitchFamily="18" charset="2"/>
            </a:endParaRPr>
          </a:p>
          <a:p>
            <a:pPr eaLnBrk="1" hangingPunct="1">
              <a:lnSpc>
                <a:spcPct val="90000"/>
              </a:lnSpc>
            </a:pPr>
            <a:r>
              <a:rPr lang="en-US" b="1" dirty="0" smtClean="0">
                <a:sym typeface="Symbol" pitchFamily="18" charset="2"/>
              </a:rPr>
              <a:t></a:t>
            </a:r>
            <a:r>
              <a:rPr lang="en-US" b="1" dirty="0" smtClean="0"/>
              <a:t>Overlap adjacent sets ( by 15% to 25% typically).</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0" y="0"/>
            <a:ext cx="9144000" cy="1066800"/>
          </a:xfrm>
          <a:solidFill>
            <a:schemeClr val="accent1"/>
          </a:solidFill>
        </p:spPr>
        <p:txBody>
          <a:bodyPr/>
          <a:lstStyle/>
          <a:p>
            <a:pPr eaLnBrk="1" hangingPunct="1">
              <a:defRPr/>
            </a:pPr>
            <a:r>
              <a:rPr lang="en-US" sz="3200" smtClean="0">
                <a:solidFill>
                  <a:srgbClr val="66FF33"/>
                </a:solidFill>
              </a:rPr>
              <a:t>APPLICATIONS OF FUZZY TECHNOLOGY</a:t>
            </a:r>
          </a:p>
        </p:txBody>
      </p:sp>
      <p:sp>
        <p:nvSpPr>
          <p:cNvPr id="11267" name="Rectangle 3"/>
          <p:cNvSpPr>
            <a:spLocks noGrp="1" noChangeArrowheads="1"/>
          </p:cNvSpPr>
          <p:nvPr>
            <p:ph type="body" idx="1"/>
          </p:nvPr>
        </p:nvSpPr>
        <p:spPr>
          <a:xfrm>
            <a:off x="0" y="1143000"/>
            <a:ext cx="9144000" cy="5715000"/>
          </a:xfrm>
          <a:solidFill>
            <a:srgbClr val="0000FF"/>
          </a:solidFill>
        </p:spPr>
        <p:txBody>
          <a:bodyPr/>
          <a:lstStyle/>
          <a:p>
            <a:pPr eaLnBrk="1" hangingPunct="1"/>
            <a:r>
              <a:rPr lang="en-US" smtClean="0">
                <a:solidFill>
                  <a:srgbClr val="FF00FF"/>
                </a:solidFill>
              </a:rPr>
              <a:t>MATHEMATICS</a:t>
            </a:r>
          </a:p>
          <a:p>
            <a:pPr lvl="1" eaLnBrk="1" hangingPunct="1">
              <a:buFont typeface="Wingdings" pitchFamily="2" charset="2"/>
              <a:buChar char="§"/>
            </a:pPr>
            <a:r>
              <a:rPr lang="en-US" smtClean="0">
                <a:solidFill>
                  <a:schemeClr val="hlink"/>
                </a:solidFill>
              </a:rPr>
              <a:t>Fuzzy reasoning</a:t>
            </a:r>
          </a:p>
          <a:p>
            <a:pPr lvl="1" eaLnBrk="1" hangingPunct="1">
              <a:buFont typeface="Wingdings" pitchFamily="2" charset="2"/>
              <a:buChar char="§"/>
            </a:pPr>
            <a:r>
              <a:rPr lang="en-US" smtClean="0">
                <a:solidFill>
                  <a:schemeClr val="hlink"/>
                </a:solidFill>
              </a:rPr>
              <a:t> Fuzzy algebra</a:t>
            </a:r>
          </a:p>
          <a:p>
            <a:pPr lvl="1" eaLnBrk="1" hangingPunct="1">
              <a:buFont typeface="Wingdings" pitchFamily="2" charset="2"/>
              <a:buChar char="§"/>
            </a:pPr>
            <a:r>
              <a:rPr lang="en-US" smtClean="0">
                <a:solidFill>
                  <a:schemeClr val="hlink"/>
                </a:solidFill>
              </a:rPr>
              <a:t> Fuzzy topology </a:t>
            </a:r>
          </a:p>
          <a:p>
            <a:pPr lvl="1" eaLnBrk="1" hangingPunct="1">
              <a:buFont typeface="Wingdings" pitchFamily="2" charset="2"/>
              <a:buChar char="§"/>
            </a:pPr>
            <a:r>
              <a:rPr lang="en-US" smtClean="0">
                <a:solidFill>
                  <a:schemeClr val="hlink"/>
                </a:solidFill>
              </a:rPr>
              <a:t>Fuzzy graph theory </a:t>
            </a:r>
          </a:p>
          <a:p>
            <a:pPr lvl="1" eaLnBrk="1" hangingPunct="1">
              <a:buFont typeface="Wingdings" pitchFamily="2" charset="2"/>
              <a:buChar char="§"/>
            </a:pPr>
            <a:r>
              <a:rPr lang="en-US" smtClean="0">
                <a:solidFill>
                  <a:schemeClr val="hlink"/>
                </a:solidFill>
              </a:rPr>
              <a:t>Fuzzy logic</a:t>
            </a:r>
            <a:r>
              <a:rPr lang="en-US" smtClean="0"/>
              <a:t>.</a:t>
            </a:r>
          </a:p>
          <a:p>
            <a:pPr eaLnBrk="1" hangingPunct="1"/>
            <a:r>
              <a:rPr lang="en-US" smtClean="0">
                <a:solidFill>
                  <a:srgbClr val="FF00FF"/>
                </a:solidFill>
              </a:rPr>
              <a:t>CIVIL ENGINEERING</a:t>
            </a:r>
          </a:p>
          <a:p>
            <a:pPr lvl="1" eaLnBrk="1" hangingPunct="1">
              <a:buFont typeface="Wingdings" pitchFamily="2" charset="2"/>
              <a:buChar char="§"/>
            </a:pPr>
            <a:r>
              <a:rPr lang="en-US" smtClean="0">
                <a:solidFill>
                  <a:schemeClr val="hlink"/>
                </a:solidFill>
              </a:rPr>
              <a:t>Fuzzy logic based system for earth quake prediction</a:t>
            </a:r>
          </a:p>
          <a:p>
            <a:pPr lvl="1" eaLnBrk="1" hangingPunct="1">
              <a:buFont typeface="Wingdings" pitchFamily="2" charset="2"/>
              <a:buChar char="§"/>
            </a:pPr>
            <a:r>
              <a:rPr lang="en-US" smtClean="0">
                <a:solidFill>
                  <a:schemeClr val="hlink"/>
                </a:solidFill>
              </a:rPr>
              <a:t>Fuzzy logic based design evaluation system</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457200" y="228600"/>
            <a:ext cx="8229600" cy="685800"/>
          </a:xfrm>
        </p:spPr>
        <p:txBody>
          <a:bodyPr/>
          <a:lstStyle/>
          <a:p>
            <a:pPr marL="838200" indent="-838200" eaLnBrk="1" hangingPunct="1">
              <a:defRPr/>
            </a:pPr>
            <a:r>
              <a:rPr lang="en-US" sz="2800" b="1" dirty="0" smtClean="0">
                <a:solidFill>
                  <a:srgbClr val="FF0000"/>
                </a:solidFill>
              </a:rPr>
              <a:t>FUZZY CONTROLLER FOR WATER HEATER </a:t>
            </a:r>
            <a:r>
              <a:rPr lang="en-US" sz="4000" b="1" dirty="0" smtClean="0"/>
              <a:t/>
            </a:r>
            <a:br>
              <a:rPr lang="en-US" sz="4000" b="1" dirty="0" smtClean="0"/>
            </a:br>
            <a:endParaRPr lang="en-US" sz="4000" b="1" dirty="0" smtClean="0"/>
          </a:p>
        </p:txBody>
      </p:sp>
      <p:sp>
        <p:nvSpPr>
          <p:cNvPr id="40963" name="Rectangle 3"/>
          <p:cNvSpPr>
            <a:spLocks noGrp="1" noChangeArrowheads="1"/>
          </p:cNvSpPr>
          <p:nvPr>
            <p:ph type="body" idx="1"/>
          </p:nvPr>
        </p:nvSpPr>
        <p:spPr>
          <a:xfrm>
            <a:off x="457200" y="762000"/>
            <a:ext cx="8229600" cy="5334000"/>
          </a:xfrm>
        </p:spPr>
        <p:txBody>
          <a:bodyPr/>
          <a:lstStyle/>
          <a:p>
            <a:pPr algn="ctr" eaLnBrk="1" hangingPunct="1">
              <a:lnSpc>
                <a:spcPct val="90000"/>
              </a:lnSpc>
              <a:buNone/>
            </a:pPr>
            <a:r>
              <a:rPr lang="en-US" sz="2800" b="1" dirty="0" smtClean="0">
                <a:solidFill>
                  <a:srgbClr val="FF00FF"/>
                </a:solidFill>
              </a:rPr>
              <a:t>FUZZIFICATION OF INPUTS </a:t>
            </a:r>
          </a:p>
          <a:p>
            <a:pPr eaLnBrk="1" hangingPunct="1">
              <a:lnSpc>
                <a:spcPct val="90000"/>
              </a:lnSpc>
            </a:pPr>
            <a:endParaRPr lang="en-US" sz="2800" b="1" dirty="0" smtClean="0">
              <a:sym typeface="Symbol" pitchFamily="18" charset="2"/>
            </a:endParaRPr>
          </a:p>
          <a:p>
            <a:pPr eaLnBrk="1" hangingPunct="1">
              <a:lnSpc>
                <a:spcPct val="90000"/>
              </a:lnSpc>
            </a:pPr>
            <a:r>
              <a:rPr lang="en-US" sz="2800" b="1" dirty="0" smtClean="0"/>
              <a:t>Both the input variables </a:t>
            </a:r>
            <a:r>
              <a:rPr lang="en-US" sz="2800" b="1" dirty="0" smtClean="0">
                <a:solidFill>
                  <a:srgbClr val="FFFF00"/>
                </a:solidFill>
              </a:rPr>
              <a:t>LEVELSENSE</a:t>
            </a:r>
            <a:r>
              <a:rPr lang="en-US" sz="2800" b="1" dirty="0" smtClean="0"/>
              <a:t> and </a:t>
            </a:r>
            <a:r>
              <a:rPr lang="en-US" sz="2800" b="1" dirty="0" smtClean="0">
                <a:solidFill>
                  <a:srgbClr val="FFFF00"/>
                </a:solidFill>
              </a:rPr>
              <a:t>TEMPSENSE</a:t>
            </a:r>
            <a:r>
              <a:rPr lang="en-US" sz="2800" b="1" dirty="0" smtClean="0"/>
              <a:t> are restricted to positive values .  </a:t>
            </a:r>
            <a:endParaRPr lang="en-US" sz="2800" b="1" dirty="0" smtClean="0">
              <a:sym typeface="Symbol" pitchFamily="18" charset="2"/>
            </a:endParaRPr>
          </a:p>
          <a:p>
            <a:pPr eaLnBrk="1" hangingPunct="1">
              <a:lnSpc>
                <a:spcPct val="90000"/>
              </a:lnSpc>
              <a:buNone/>
            </a:pPr>
            <a:r>
              <a:rPr lang="en-US" sz="2800" b="1" dirty="0" smtClean="0"/>
              <a:t>Use the following fuzzy sets to describe </a:t>
            </a:r>
            <a:r>
              <a:rPr lang="en-US" sz="2800" b="1" dirty="0" smtClean="0">
                <a:solidFill>
                  <a:srgbClr val="FFFF00"/>
                </a:solidFill>
              </a:rPr>
              <a:t>LEVELSENSE</a:t>
            </a:r>
            <a:r>
              <a:rPr lang="en-US" sz="2800" b="1" dirty="0" smtClean="0"/>
              <a:t> and  </a:t>
            </a:r>
            <a:r>
              <a:rPr lang="en-US" sz="2800" b="1" dirty="0" smtClean="0">
                <a:solidFill>
                  <a:srgbClr val="FFFF00"/>
                </a:solidFill>
              </a:rPr>
              <a:t>TEMPSENSE</a:t>
            </a:r>
            <a:r>
              <a:rPr lang="en-US" sz="2800" b="1" dirty="0" smtClean="0"/>
              <a:t> :</a:t>
            </a:r>
          </a:p>
          <a:p>
            <a:pPr eaLnBrk="1" hangingPunct="1">
              <a:lnSpc>
                <a:spcPct val="90000"/>
              </a:lnSpc>
            </a:pPr>
            <a:r>
              <a:rPr lang="en-US" sz="2800" b="1" dirty="0" smtClean="0">
                <a:solidFill>
                  <a:srgbClr val="00B050"/>
                </a:solidFill>
              </a:rPr>
              <a:t>VERY LOW</a:t>
            </a:r>
          </a:p>
          <a:p>
            <a:pPr eaLnBrk="1" hangingPunct="1">
              <a:lnSpc>
                <a:spcPct val="90000"/>
              </a:lnSpc>
            </a:pPr>
            <a:r>
              <a:rPr lang="en-US" sz="2800" b="1" dirty="0" smtClean="0">
                <a:solidFill>
                  <a:srgbClr val="00B050"/>
                </a:solidFill>
              </a:rPr>
              <a:t>LOW</a:t>
            </a:r>
          </a:p>
          <a:p>
            <a:pPr eaLnBrk="1" hangingPunct="1">
              <a:lnSpc>
                <a:spcPct val="90000"/>
              </a:lnSpc>
            </a:pPr>
            <a:r>
              <a:rPr lang="en-US" sz="2800" b="1" dirty="0" smtClean="0">
                <a:solidFill>
                  <a:srgbClr val="00B050"/>
                </a:solidFill>
              </a:rPr>
              <a:t>NORMAL</a:t>
            </a:r>
          </a:p>
          <a:p>
            <a:pPr eaLnBrk="1" hangingPunct="1">
              <a:lnSpc>
                <a:spcPct val="90000"/>
              </a:lnSpc>
            </a:pPr>
            <a:r>
              <a:rPr lang="en-US" sz="2800" b="1" dirty="0" smtClean="0">
                <a:solidFill>
                  <a:srgbClr val="00B050"/>
                </a:solidFill>
              </a:rPr>
              <a:t>HIGH</a:t>
            </a:r>
          </a:p>
          <a:p>
            <a:pPr eaLnBrk="1" hangingPunct="1">
              <a:lnSpc>
                <a:spcPct val="90000"/>
              </a:lnSpc>
            </a:pPr>
            <a:r>
              <a:rPr lang="en-US" sz="2800" b="1" dirty="0" smtClean="0">
                <a:solidFill>
                  <a:srgbClr val="00B050"/>
                </a:solidFill>
              </a:rPr>
              <a:t>VERY HIGH</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3032" name="Group 88"/>
          <p:cNvGraphicFramePr>
            <a:graphicFrameLocks noGrp="1"/>
          </p:cNvGraphicFramePr>
          <p:nvPr/>
        </p:nvGraphicFramePr>
        <p:xfrm>
          <a:off x="0" y="0"/>
          <a:ext cx="9144000" cy="7086596"/>
        </p:xfrm>
        <a:graphic>
          <a:graphicData uri="http://schemas.openxmlformats.org/drawingml/2006/table">
            <a:tbl>
              <a:tblPr/>
              <a:tblGrid>
                <a:gridCol w="5122637"/>
                <a:gridCol w="4021363"/>
              </a:tblGrid>
              <a:tr h="1483243">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rgbClr val="FFFF99"/>
                        </a:solidFill>
                        <a:effectLst/>
                        <a:latin typeface="Times New Roman" pitchFamily="18" charset="0"/>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rgbClr val="FFFF99"/>
                        </a:solidFill>
                        <a:effectLst/>
                        <a:latin typeface="Times New Roman" pitchFamily="18" charset="0"/>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0000"/>
                          </a:solidFill>
                          <a:effectLst/>
                          <a:latin typeface="Times New Roman" pitchFamily="18" charset="0"/>
                          <a:cs typeface="Times New Roman" pitchFamily="18" charset="0"/>
                        </a:rPr>
                        <a:t>FUZZY VARIABLE RANGES FOR LEVELSENSE</a:t>
                      </a:r>
                      <a:endParaRPr kumimoji="0" lang="en-US" sz="2400" b="0" i="0"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hMerge="1">
                  <a:txBody>
                    <a:bodyPr/>
                    <a:lstStyle/>
                    <a:p>
                      <a:endParaRPr lang="en-US"/>
                    </a:p>
                  </a:txBody>
                  <a:tcPr/>
                </a:tc>
              </a:tr>
              <a:tr h="1483243">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FF99"/>
                          </a:solidFill>
                          <a:effectLst/>
                          <a:latin typeface="Times New Roman" pitchFamily="18" charset="0"/>
                          <a:cs typeface="Times New Roman" pitchFamily="18" charset="0"/>
                        </a:rPr>
                        <a:t>CRISP INPUT RANGE</a:t>
                      </a:r>
                      <a:endParaRPr kumimoji="0" lang="en-US" sz="2400" b="0" i="0" u="none" strike="noStrike" cap="none" normalizeH="0" baseline="0" dirty="0" smtClean="0">
                        <a:ln>
                          <a:noFill/>
                        </a:ln>
                        <a:solidFill>
                          <a:srgbClr val="FFFF99"/>
                        </a:solidFill>
                        <a:effectLst/>
                        <a:latin typeface="Times New Roman" pitchFamily="18" charset="0"/>
                      </a:endParaRPr>
                    </a:p>
                  </a:txBody>
                  <a:tcP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FF99"/>
                          </a:solidFill>
                          <a:effectLst/>
                          <a:latin typeface="Times New Roman" pitchFamily="18" charset="0"/>
                          <a:cs typeface="Times New Roman" pitchFamily="18" charset="0"/>
                        </a:rPr>
                        <a:t>FUZZY VARIABLE</a:t>
                      </a:r>
                      <a:endParaRPr kumimoji="0" lang="en-US" sz="2400" b="0" i="0" u="none" strike="noStrike" cap="none" normalizeH="0" baseline="0" smtClean="0">
                        <a:ln>
                          <a:noFill/>
                        </a:ln>
                        <a:solidFill>
                          <a:srgbClr val="FFFF99"/>
                        </a:solidFill>
                        <a:effectLst/>
                        <a:latin typeface="Times New Roman" pitchFamily="18" charset="0"/>
                        <a:cs typeface="Times New Roman" pitchFamily="18" charset="0"/>
                      </a:endParaRPr>
                    </a:p>
                  </a:txBody>
                  <a:tcP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r>
              <a:tr h="824022">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FF99"/>
                          </a:solidFill>
                          <a:effectLst/>
                          <a:latin typeface="Times New Roman" pitchFamily="18" charset="0"/>
                          <a:cs typeface="Times New Roman" pitchFamily="18" charset="0"/>
                        </a:rPr>
                        <a:t>0 -2</a:t>
                      </a:r>
                      <a:endParaRPr kumimoji="0" lang="en-US" sz="2400" b="0" i="0" u="none" strike="noStrike" cap="none" normalizeH="0" baseline="0" dirty="0" smtClean="0">
                        <a:ln>
                          <a:noFill/>
                        </a:ln>
                        <a:solidFill>
                          <a:srgbClr val="FFFF99"/>
                        </a:solidFill>
                        <a:effectLst/>
                        <a:latin typeface="Times New Roman" pitchFamily="18" charset="0"/>
                      </a:endParaRPr>
                    </a:p>
                  </a:txBody>
                  <a:tcP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B050"/>
                          </a:solidFill>
                          <a:effectLst/>
                          <a:latin typeface="Times New Roman" pitchFamily="18" charset="0"/>
                          <a:cs typeface="Times New Roman" pitchFamily="18" charset="0"/>
                        </a:rPr>
                        <a:t>VERY LOW</a:t>
                      </a:r>
                    </a:p>
                  </a:txBody>
                  <a:tcP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r>
              <a:tr h="824022">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FF99"/>
                          </a:solidFill>
                          <a:effectLst/>
                          <a:latin typeface="Times New Roman" pitchFamily="18" charset="0"/>
                          <a:cs typeface="Times New Roman" pitchFamily="18" charset="0"/>
                        </a:rPr>
                        <a:t>1.5 –4</a:t>
                      </a:r>
                      <a:endParaRPr kumimoji="0" lang="en-US" sz="2400" b="0" i="0" u="none" strike="noStrike" cap="none" normalizeH="0" baseline="0" dirty="0" smtClean="0">
                        <a:ln>
                          <a:noFill/>
                        </a:ln>
                        <a:solidFill>
                          <a:srgbClr val="FFFF99"/>
                        </a:solidFill>
                        <a:effectLst/>
                        <a:latin typeface="Times New Roman" pitchFamily="18" charset="0"/>
                      </a:endParaRPr>
                    </a:p>
                  </a:txBody>
                  <a:tcP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B050"/>
                          </a:solidFill>
                          <a:effectLst/>
                          <a:latin typeface="Times New Roman" pitchFamily="18" charset="0"/>
                          <a:cs typeface="Times New Roman" pitchFamily="18" charset="0"/>
                        </a:rPr>
                        <a:t>LOW</a:t>
                      </a:r>
                    </a:p>
                  </a:txBody>
                  <a:tcP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r>
              <a:tr h="824022">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FF99"/>
                          </a:solidFill>
                          <a:effectLst/>
                          <a:latin typeface="Times New Roman" pitchFamily="18" charset="0"/>
                          <a:cs typeface="Times New Roman" pitchFamily="18" charset="0"/>
                        </a:rPr>
                        <a:t>3-7</a:t>
                      </a:r>
                      <a:endParaRPr kumimoji="0" lang="en-US" sz="2400" b="0" i="0" u="none" strike="noStrike" cap="none" normalizeH="0" baseline="0" dirty="0" smtClean="0">
                        <a:ln>
                          <a:noFill/>
                        </a:ln>
                        <a:solidFill>
                          <a:srgbClr val="FFFF99"/>
                        </a:solidFill>
                        <a:effectLst/>
                        <a:latin typeface="Times New Roman" pitchFamily="18" charset="0"/>
                      </a:endParaRPr>
                    </a:p>
                  </a:txBody>
                  <a:tcP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B050"/>
                          </a:solidFill>
                          <a:effectLst/>
                          <a:latin typeface="Times New Roman" pitchFamily="18" charset="0"/>
                          <a:cs typeface="Times New Roman" pitchFamily="18" charset="0"/>
                        </a:rPr>
                        <a:t>NORMAL</a:t>
                      </a:r>
                    </a:p>
                  </a:txBody>
                  <a:tcP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r>
              <a:tr h="824022">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FF99"/>
                          </a:solidFill>
                          <a:effectLst/>
                          <a:latin typeface="Times New Roman" pitchFamily="18" charset="0"/>
                          <a:cs typeface="Times New Roman" pitchFamily="18" charset="0"/>
                        </a:rPr>
                        <a:t>6-8.5</a:t>
                      </a:r>
                      <a:endParaRPr kumimoji="0" lang="en-US" sz="2400" b="0" i="0" u="none" strike="noStrike" cap="none" normalizeH="0" baseline="0" dirty="0" smtClean="0">
                        <a:ln>
                          <a:noFill/>
                        </a:ln>
                        <a:solidFill>
                          <a:srgbClr val="FFFF99"/>
                        </a:solidFill>
                        <a:effectLst/>
                        <a:latin typeface="Times New Roman" pitchFamily="18" charset="0"/>
                      </a:endParaRPr>
                    </a:p>
                  </a:txBody>
                  <a:tcP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B050"/>
                          </a:solidFill>
                          <a:effectLst/>
                          <a:latin typeface="Times New Roman" pitchFamily="18" charset="0"/>
                          <a:cs typeface="Times New Roman" pitchFamily="18" charset="0"/>
                        </a:rPr>
                        <a:t>HIGH</a:t>
                      </a:r>
                    </a:p>
                  </a:txBody>
                  <a:tcP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r>
              <a:tr h="824022">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FFFF99"/>
                          </a:solidFill>
                          <a:effectLst/>
                          <a:latin typeface="Times New Roman" pitchFamily="18" charset="0"/>
                          <a:cs typeface="Times New Roman" pitchFamily="18" charset="0"/>
                        </a:rPr>
                        <a:t>7.5-10</a:t>
                      </a:r>
                      <a:endParaRPr kumimoji="0" lang="en-US" sz="2400" b="0" i="0" u="none" strike="noStrike" cap="none" normalizeH="0" baseline="0" smtClean="0">
                        <a:ln>
                          <a:noFill/>
                        </a:ln>
                        <a:solidFill>
                          <a:srgbClr val="FFFF99"/>
                        </a:solidFill>
                        <a:effectLst/>
                        <a:latin typeface="Times New Roman" pitchFamily="18" charset="0"/>
                      </a:endParaRPr>
                    </a:p>
                  </a:txBody>
                  <a:tcP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B050"/>
                          </a:solidFill>
                          <a:effectLst/>
                          <a:latin typeface="Times New Roman" pitchFamily="18" charset="0"/>
                          <a:cs typeface="Times New Roman" pitchFamily="18" charset="0"/>
                        </a:rPr>
                        <a:t>VERY HIGH</a:t>
                      </a:r>
                    </a:p>
                  </a:txBody>
                  <a:tcP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lstStyle/>
          <a:p>
            <a:r>
              <a:rPr lang="en-US" sz="2800" b="1" dirty="0" smtClean="0">
                <a:solidFill>
                  <a:srgbClr val="FF0000"/>
                </a:solidFill>
              </a:rPr>
              <a:t>FUZZY CONTROLLER FOR WATER HEATER</a:t>
            </a:r>
            <a:endParaRPr lang="en-US" sz="2800" dirty="0"/>
          </a:p>
        </p:txBody>
      </p:sp>
      <p:pic>
        <p:nvPicPr>
          <p:cNvPr id="4" name="Picture 2"/>
          <p:cNvPicPr>
            <a:picLocks noGrp="1" noChangeAspect="1" noChangeArrowheads="1"/>
          </p:cNvPicPr>
          <p:nvPr>
            <p:ph idx="1"/>
          </p:nvPr>
        </p:nvPicPr>
        <p:blipFill>
          <a:blip r:embed="rId2"/>
          <a:srcRect/>
          <a:stretch>
            <a:fillRect/>
          </a:stretch>
        </p:blipFill>
        <p:spPr bwMode="auto">
          <a:xfrm>
            <a:off x="0" y="1295400"/>
            <a:ext cx="9144000" cy="5562600"/>
          </a:xfrm>
          <a:prstGeom prst="rect">
            <a:avLst/>
          </a:prstGeom>
          <a:noFill/>
          <a:ln w="12700" cap="sq">
            <a:noFill/>
            <a:miter lim="800000"/>
            <a:headEnd type="none" w="sm" len="sm"/>
            <a:tailEnd type="none" w="sm" len="sm"/>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p:cNvSpPr>
            <a:spLocks noChangeArrowheads="1"/>
          </p:cNvSpPr>
          <p:nvPr/>
        </p:nvSpPr>
        <p:spPr bwMode="auto">
          <a:xfrm>
            <a:off x="0" y="2246313"/>
            <a:ext cx="9144000" cy="0"/>
          </a:xfrm>
          <a:prstGeom prst="rect">
            <a:avLst/>
          </a:prstGeom>
          <a:noFill/>
          <a:ln w="9525">
            <a:noFill/>
            <a:miter lim="800000"/>
            <a:headEnd/>
            <a:tailEnd/>
          </a:ln>
        </p:spPr>
        <p:txBody>
          <a:bodyPr wrap="none" anchor="ctr">
            <a:spAutoFit/>
          </a:bodyPr>
          <a:lstStyle/>
          <a:p>
            <a:pPr eaLnBrk="1" hangingPunct="1"/>
            <a:endParaRPr lang="en-US">
              <a:latin typeface="Times New Roman" charset="0"/>
            </a:endParaRPr>
          </a:p>
        </p:txBody>
      </p:sp>
      <p:graphicFrame>
        <p:nvGraphicFramePr>
          <p:cNvPr id="85087" name="Group 95"/>
          <p:cNvGraphicFramePr>
            <a:graphicFrameLocks noGrp="1"/>
          </p:cNvGraphicFramePr>
          <p:nvPr/>
        </p:nvGraphicFramePr>
        <p:xfrm>
          <a:off x="0" y="4"/>
          <a:ext cx="9144000" cy="6857997"/>
        </p:xfrm>
        <a:graphic>
          <a:graphicData uri="http://schemas.openxmlformats.org/drawingml/2006/table">
            <a:tbl>
              <a:tblPr/>
              <a:tblGrid>
                <a:gridCol w="4114800"/>
                <a:gridCol w="5029200"/>
              </a:tblGrid>
              <a:tr h="1435396">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rgbClr val="FF0000"/>
                        </a:solidFill>
                        <a:effectLst/>
                        <a:latin typeface="Times New Roman" pitchFamily="18" charset="0"/>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0000"/>
                          </a:solidFill>
                          <a:effectLst/>
                          <a:latin typeface="Times New Roman" pitchFamily="18" charset="0"/>
                          <a:cs typeface="Times New Roman" pitchFamily="18" charset="0"/>
                        </a:rPr>
                        <a:t>FUZZY VARIABLE RANGES FOR TEMPSENSE</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hMerge="1">
                  <a:txBody>
                    <a:bodyPr/>
                    <a:lstStyle/>
                    <a:p>
                      <a:endParaRPr lang="en-US"/>
                    </a:p>
                  </a:txBody>
                  <a:tcPr/>
                </a:tc>
              </a:tr>
              <a:tr h="1435396">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0000"/>
                          </a:solidFill>
                          <a:effectLst/>
                          <a:latin typeface="Times New Roman" pitchFamily="18" charset="0"/>
                          <a:cs typeface="Times New Roman" pitchFamily="18" charset="0"/>
                        </a:rPr>
                        <a:t>CRISP     INPUT  RANGE</a:t>
                      </a:r>
                      <a:endParaRPr kumimoji="0" lang="en-US" sz="2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0000"/>
                          </a:solidFill>
                          <a:effectLst/>
                          <a:latin typeface="Times New Roman" pitchFamily="18" charset="0"/>
                          <a:cs typeface="Times New Roman" pitchFamily="18" charset="0"/>
                        </a:rPr>
                        <a:t>FUZZY VARIABLE</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r>
              <a:tr h="797441">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FFFF99"/>
                          </a:solidFill>
                          <a:effectLst/>
                          <a:latin typeface="Times New Roman" pitchFamily="18" charset="0"/>
                          <a:cs typeface="Times New Roman" pitchFamily="18" charset="0"/>
                        </a:rPr>
                        <a:t>0 -20</a:t>
                      </a:r>
                      <a:endParaRPr kumimoji="0" lang="en-US" sz="2400" b="0" i="0" u="none" strike="noStrike" cap="none" normalizeH="0" baseline="0" smtClean="0">
                        <a:ln>
                          <a:noFill/>
                        </a:ln>
                        <a:solidFill>
                          <a:srgbClr val="FFFF99"/>
                        </a:solidFill>
                        <a:effectLst/>
                        <a:latin typeface="Times New Roman" pitchFamily="18" charset="0"/>
                      </a:endParaRPr>
                    </a:p>
                  </a:txBody>
                  <a:tcP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FF99"/>
                          </a:solidFill>
                          <a:effectLst/>
                          <a:latin typeface="Times New Roman" pitchFamily="18" charset="0"/>
                          <a:cs typeface="Times New Roman" pitchFamily="18" charset="0"/>
                        </a:rPr>
                        <a:t>VERY LOW</a:t>
                      </a:r>
                    </a:p>
                  </a:txBody>
                  <a:tcP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r>
              <a:tr h="797441">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FFFF99"/>
                          </a:solidFill>
                          <a:effectLst/>
                          <a:latin typeface="Times New Roman" pitchFamily="18" charset="0"/>
                          <a:cs typeface="Times New Roman" pitchFamily="18" charset="0"/>
                        </a:rPr>
                        <a:t>10-35</a:t>
                      </a:r>
                      <a:endParaRPr kumimoji="0" lang="en-US" sz="2400" b="0" i="0" u="none" strike="noStrike" cap="none" normalizeH="0" baseline="0" smtClean="0">
                        <a:ln>
                          <a:noFill/>
                        </a:ln>
                        <a:solidFill>
                          <a:srgbClr val="FFFF99"/>
                        </a:solidFill>
                        <a:effectLst/>
                        <a:latin typeface="Times New Roman" pitchFamily="18" charset="0"/>
                      </a:endParaRPr>
                    </a:p>
                  </a:txBody>
                  <a:tcP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FFFF99"/>
                          </a:solidFill>
                          <a:effectLst/>
                          <a:latin typeface="Times New Roman" pitchFamily="18" charset="0"/>
                          <a:cs typeface="Times New Roman" pitchFamily="18" charset="0"/>
                        </a:rPr>
                        <a:t>LOW</a:t>
                      </a:r>
                    </a:p>
                  </a:txBody>
                  <a:tcP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r>
              <a:tr h="797441">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FFFF99"/>
                          </a:solidFill>
                          <a:effectLst/>
                          <a:latin typeface="Times New Roman" pitchFamily="18" charset="0"/>
                          <a:cs typeface="Times New Roman" pitchFamily="18" charset="0"/>
                        </a:rPr>
                        <a:t>30-75</a:t>
                      </a:r>
                      <a:endParaRPr kumimoji="0" lang="en-US" sz="2400" b="0" i="0" u="none" strike="noStrike" cap="none" normalizeH="0" baseline="0" smtClean="0">
                        <a:ln>
                          <a:noFill/>
                        </a:ln>
                        <a:solidFill>
                          <a:srgbClr val="FFFF99"/>
                        </a:solidFill>
                        <a:effectLst/>
                        <a:latin typeface="Times New Roman" pitchFamily="18" charset="0"/>
                      </a:endParaRPr>
                    </a:p>
                  </a:txBody>
                  <a:tcP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FF99"/>
                          </a:solidFill>
                          <a:effectLst/>
                          <a:latin typeface="Times New Roman" pitchFamily="18" charset="0"/>
                          <a:cs typeface="Times New Roman" pitchFamily="18" charset="0"/>
                        </a:rPr>
                        <a:t>NORMAL</a:t>
                      </a:r>
                    </a:p>
                  </a:txBody>
                  <a:tcP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r>
              <a:tr h="797441">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FFFF99"/>
                          </a:solidFill>
                          <a:effectLst/>
                          <a:latin typeface="Times New Roman" pitchFamily="18" charset="0"/>
                          <a:cs typeface="Times New Roman" pitchFamily="18" charset="0"/>
                        </a:rPr>
                        <a:t>60-95</a:t>
                      </a:r>
                      <a:endParaRPr kumimoji="0" lang="en-US" sz="2400" b="0" i="0" u="none" strike="noStrike" cap="none" normalizeH="0" baseline="0" smtClean="0">
                        <a:ln>
                          <a:noFill/>
                        </a:ln>
                        <a:solidFill>
                          <a:srgbClr val="FFFF99"/>
                        </a:solidFill>
                        <a:effectLst/>
                        <a:latin typeface="Times New Roman" pitchFamily="18" charset="0"/>
                      </a:endParaRPr>
                    </a:p>
                  </a:txBody>
                  <a:tcP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FFFF99"/>
                          </a:solidFill>
                          <a:effectLst/>
                          <a:latin typeface="Times New Roman" pitchFamily="18" charset="0"/>
                          <a:cs typeface="Times New Roman" pitchFamily="18" charset="0"/>
                        </a:rPr>
                        <a:t>HIGH</a:t>
                      </a:r>
                    </a:p>
                  </a:txBody>
                  <a:tcP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r>
              <a:tr h="797441">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FF99"/>
                          </a:solidFill>
                          <a:effectLst/>
                          <a:latin typeface="Times New Roman" pitchFamily="18" charset="0"/>
                          <a:cs typeface="Times New Roman" pitchFamily="18" charset="0"/>
                        </a:rPr>
                        <a:t>85-125</a:t>
                      </a:r>
                      <a:endParaRPr kumimoji="0" lang="en-US" sz="2400" b="0" i="0" u="none" strike="noStrike" cap="none" normalizeH="0" baseline="0" dirty="0" smtClean="0">
                        <a:ln>
                          <a:noFill/>
                        </a:ln>
                        <a:solidFill>
                          <a:srgbClr val="FFFF99"/>
                        </a:solidFill>
                        <a:effectLst/>
                        <a:latin typeface="Times New Roman" pitchFamily="18" charset="0"/>
                      </a:endParaRPr>
                    </a:p>
                  </a:txBody>
                  <a:tcP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FF99"/>
                          </a:solidFill>
                          <a:effectLst/>
                          <a:latin typeface="Times New Roman" pitchFamily="18" charset="0"/>
                          <a:cs typeface="Times New Roman" pitchFamily="18" charset="0"/>
                        </a:rPr>
                        <a:t>VERY HIGH</a:t>
                      </a:r>
                    </a:p>
                  </a:txBody>
                  <a:tcP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a:srcRect/>
          <a:stretch>
            <a:fillRect/>
          </a:stretch>
        </p:blipFill>
        <p:spPr bwMode="auto">
          <a:xfrm>
            <a:off x="1" y="1176338"/>
            <a:ext cx="8959252" cy="5681662"/>
          </a:xfrm>
          <a:prstGeom prst="rect">
            <a:avLst/>
          </a:prstGeom>
          <a:noFill/>
          <a:ln w="12700" cap="sq">
            <a:noFill/>
            <a:miter lim="800000"/>
            <a:headEnd type="none" w="sm" len="sm"/>
            <a:tailEnd type="none" w="sm" len="sm"/>
          </a:ln>
        </p:spPr>
      </p:pic>
      <p:sp>
        <p:nvSpPr>
          <p:cNvPr id="26627" name="Text Box 3"/>
          <p:cNvSpPr txBox="1">
            <a:spLocks noChangeArrowheads="1"/>
          </p:cNvSpPr>
          <p:nvPr/>
        </p:nvSpPr>
        <p:spPr bwMode="auto">
          <a:xfrm>
            <a:off x="0" y="457200"/>
            <a:ext cx="9144000" cy="461963"/>
          </a:xfrm>
          <a:prstGeom prst="rect">
            <a:avLst/>
          </a:prstGeom>
          <a:noFill/>
          <a:ln w="9525">
            <a:noFill/>
            <a:miter lim="800000"/>
            <a:headEnd/>
            <a:tailEnd/>
          </a:ln>
          <a:effectLst/>
        </p:spPr>
        <p:txBody>
          <a:bodyPr>
            <a:spAutoFit/>
          </a:bodyPr>
          <a:lstStyle/>
          <a:p>
            <a:pPr algn="ctr" eaLnBrk="1" hangingPunct="1">
              <a:defRPr/>
            </a:pPr>
            <a:r>
              <a:rPr lang="en-US" b="1" dirty="0">
                <a:solidFill>
                  <a:srgbClr val="FF0000"/>
                </a:solidFill>
                <a:effectLst>
                  <a:outerShdw blurRad="38100" dist="38100" dir="2700000" algn="tl">
                    <a:srgbClr val="000000"/>
                  </a:outerShdw>
                </a:effectLst>
                <a:latin typeface="Times New Roman" pitchFamily="18" charset="0"/>
                <a:cs typeface="Times New Roman" pitchFamily="18" charset="0"/>
              </a:rPr>
              <a:t>FUZZY MEMBERSHIP FUNCTIONS FOR TEMP SENSE</a:t>
            </a:r>
            <a:endParaRPr lang="en-US" b="1" dirty="0">
              <a:effectLst>
                <a:outerShdw blurRad="38100" dist="38100" dir="2700000" algn="tl">
                  <a:srgbClr val="000000"/>
                </a:outerShdw>
              </a:effectLst>
              <a:latin typeface="Times New Roman" pitchFamily="18"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Line 18"/>
          <p:cNvSpPr>
            <a:spLocks noChangeShapeType="1"/>
          </p:cNvSpPr>
          <p:nvPr/>
        </p:nvSpPr>
        <p:spPr bwMode="auto">
          <a:xfrm>
            <a:off x="1235075" y="4392613"/>
            <a:ext cx="0" cy="0"/>
          </a:xfrm>
          <a:prstGeom prst="line">
            <a:avLst/>
          </a:prstGeom>
          <a:noFill/>
          <a:ln w="9525">
            <a:solidFill>
              <a:srgbClr val="000000"/>
            </a:solidFill>
            <a:round/>
            <a:headEnd/>
            <a:tailEnd/>
          </a:ln>
        </p:spPr>
        <p:txBody>
          <a:bodyPr/>
          <a:lstStyle/>
          <a:p>
            <a:endParaRPr lang="en-US"/>
          </a:p>
        </p:txBody>
      </p:sp>
      <p:sp>
        <p:nvSpPr>
          <p:cNvPr id="46083" name="Line 8"/>
          <p:cNvSpPr>
            <a:spLocks noChangeShapeType="1"/>
          </p:cNvSpPr>
          <p:nvPr/>
        </p:nvSpPr>
        <p:spPr bwMode="auto">
          <a:xfrm>
            <a:off x="2971800" y="5592763"/>
            <a:ext cx="0" cy="0"/>
          </a:xfrm>
          <a:prstGeom prst="line">
            <a:avLst/>
          </a:prstGeom>
          <a:noFill/>
          <a:ln w="9525">
            <a:solidFill>
              <a:srgbClr val="000000"/>
            </a:solidFill>
            <a:round/>
            <a:headEnd/>
            <a:tailEnd/>
          </a:ln>
        </p:spPr>
        <p:txBody>
          <a:bodyPr/>
          <a:lstStyle/>
          <a:p>
            <a:endParaRPr lang="en-US"/>
          </a:p>
        </p:txBody>
      </p:sp>
      <p:sp>
        <p:nvSpPr>
          <p:cNvPr id="46084" name="Rectangle 19"/>
          <p:cNvSpPr>
            <a:spLocks noChangeArrowheads="1"/>
          </p:cNvSpPr>
          <p:nvPr/>
        </p:nvSpPr>
        <p:spPr bwMode="auto">
          <a:xfrm>
            <a:off x="381000" y="77788"/>
            <a:ext cx="8229600" cy="1446212"/>
          </a:xfrm>
          <a:prstGeom prst="rect">
            <a:avLst/>
          </a:prstGeom>
          <a:noFill/>
          <a:ln w="9525">
            <a:noFill/>
            <a:miter lim="800000"/>
            <a:headEnd/>
            <a:tailEnd/>
          </a:ln>
        </p:spPr>
        <p:txBody>
          <a:bodyPr anchor="ctr">
            <a:spAutoFit/>
          </a:bodyPr>
          <a:lstStyle/>
          <a:p>
            <a:pPr algn="ctr" eaLnBrk="1" hangingPunct="1">
              <a:tabLst>
                <a:tab pos="228600" algn="l"/>
              </a:tabLst>
            </a:pPr>
            <a:r>
              <a:rPr lang="en-US" sz="3200" dirty="0">
                <a:solidFill>
                  <a:srgbClr val="FF0000"/>
                </a:solidFill>
                <a:latin typeface="Times New Roman" charset="0"/>
                <a:cs typeface="Times New Roman" charset="0"/>
              </a:rPr>
              <a:t>SET UP FUZZY MEMBERSHIP FUNCTIONS </a:t>
            </a:r>
          </a:p>
          <a:p>
            <a:pPr algn="ctr" eaLnBrk="1" hangingPunct="1">
              <a:tabLst>
                <a:tab pos="228600" algn="l"/>
              </a:tabLst>
            </a:pPr>
            <a:r>
              <a:rPr lang="en-US" sz="3200" dirty="0">
                <a:solidFill>
                  <a:srgbClr val="FF0000"/>
                </a:solidFill>
                <a:latin typeface="Times New Roman" charset="0"/>
                <a:cs typeface="Times New Roman" charset="0"/>
              </a:rPr>
              <a:t>FOR THE OUTPUT</a:t>
            </a:r>
            <a:endParaRPr lang="en-US" sz="3200" dirty="0">
              <a:latin typeface="Times New Roman" charset="0"/>
            </a:endParaRPr>
          </a:p>
          <a:p>
            <a:pPr>
              <a:tabLst>
                <a:tab pos="228600" algn="l"/>
              </a:tabLst>
            </a:pPr>
            <a:endParaRPr lang="en-US" dirty="0">
              <a:latin typeface="Times New Roman" charset="0"/>
            </a:endParaRPr>
          </a:p>
        </p:txBody>
      </p:sp>
      <p:graphicFrame>
        <p:nvGraphicFramePr>
          <p:cNvPr id="89197" name="Group 109"/>
          <p:cNvGraphicFramePr>
            <a:graphicFrameLocks noGrp="1"/>
          </p:cNvGraphicFramePr>
          <p:nvPr/>
        </p:nvGraphicFramePr>
        <p:xfrm>
          <a:off x="304800" y="1295399"/>
          <a:ext cx="8839200" cy="5562601"/>
        </p:xfrm>
        <a:graphic>
          <a:graphicData uri="http://schemas.openxmlformats.org/drawingml/2006/table">
            <a:tbl>
              <a:tblPr/>
              <a:tblGrid>
                <a:gridCol w="3794606"/>
                <a:gridCol w="5044594"/>
              </a:tblGrid>
              <a:tr h="840858">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cs typeface="Times New Roman" pitchFamily="18" charset="0"/>
                        </a:rPr>
                        <a:t>FUZZY VARIABLE RANGES FOR HEATKNOB</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hMerge="1">
                  <a:txBody>
                    <a:bodyPr/>
                    <a:lstStyle/>
                    <a:p>
                      <a:endParaRPr lang="en-US"/>
                    </a:p>
                  </a:txBody>
                  <a:tcPr/>
                </a:tc>
              </a:tr>
              <a:tr h="84085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FF0000"/>
                          </a:solidFill>
                          <a:effectLst/>
                          <a:latin typeface="Times New Roman" pitchFamily="18" charset="0"/>
                          <a:cs typeface="Times New Roman" pitchFamily="18" charset="0"/>
                        </a:rPr>
                        <a:t>CRISP INPUT RANGE</a:t>
                      </a: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cs typeface="Times New Roman" pitchFamily="18" charset="0"/>
                        </a:rPr>
                        <a:t>FUZZY VARIABLE</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r>
              <a:tr h="776177">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FFFF99"/>
                          </a:solidFill>
                          <a:effectLst/>
                          <a:latin typeface="Times New Roman" pitchFamily="18" charset="0"/>
                          <a:cs typeface="Times New Roman" pitchFamily="18" charset="0"/>
                        </a:rPr>
                        <a:t>0 -2</a:t>
                      </a:r>
                      <a:endParaRPr kumimoji="0" lang="en-US" sz="2800" b="0" i="0" u="none" strike="noStrike" cap="none" normalizeH="0" baseline="0" dirty="0" smtClean="0">
                        <a:ln>
                          <a:noFill/>
                        </a:ln>
                        <a:solidFill>
                          <a:srgbClr val="FFFF99"/>
                        </a:solidFill>
                        <a:effectLst/>
                        <a:latin typeface="Times New Roman" pitchFamily="18" charset="0"/>
                      </a:endParaRPr>
                    </a:p>
                  </a:txBody>
                  <a:tcP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FFFF99"/>
                          </a:solidFill>
                          <a:effectLst/>
                          <a:latin typeface="Times New Roman" pitchFamily="18" charset="0"/>
                          <a:cs typeface="Times New Roman" pitchFamily="18" charset="0"/>
                        </a:rPr>
                        <a:t>VERY LOW</a:t>
                      </a:r>
                    </a:p>
                  </a:txBody>
                  <a:tcP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r>
              <a:tr h="776177">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FFFF99"/>
                          </a:solidFill>
                          <a:effectLst/>
                          <a:latin typeface="Times New Roman" pitchFamily="18" charset="0"/>
                          <a:cs typeface="Times New Roman" pitchFamily="18" charset="0"/>
                        </a:rPr>
                        <a:t>1.5-4</a:t>
                      </a:r>
                      <a:endParaRPr kumimoji="0" lang="en-US" sz="2800" b="0" i="0" u="none" strike="noStrike" cap="none" normalizeH="0" baseline="0" smtClean="0">
                        <a:ln>
                          <a:noFill/>
                        </a:ln>
                        <a:solidFill>
                          <a:srgbClr val="FFFF99"/>
                        </a:solidFill>
                        <a:effectLst/>
                        <a:latin typeface="Times New Roman" pitchFamily="18" charset="0"/>
                      </a:endParaRPr>
                    </a:p>
                  </a:txBody>
                  <a:tcP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FFFF99"/>
                          </a:solidFill>
                          <a:effectLst/>
                          <a:latin typeface="Times New Roman" pitchFamily="18" charset="0"/>
                          <a:cs typeface="Times New Roman" pitchFamily="18" charset="0"/>
                        </a:rPr>
                        <a:t> LOW</a:t>
                      </a:r>
                    </a:p>
                  </a:txBody>
                  <a:tcP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r>
              <a:tr h="776177">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FFFF99"/>
                          </a:solidFill>
                          <a:effectLst/>
                          <a:latin typeface="Times New Roman" pitchFamily="18" charset="0"/>
                          <a:cs typeface="Times New Roman" pitchFamily="18" charset="0"/>
                        </a:rPr>
                        <a:t>3-7</a:t>
                      </a:r>
                      <a:endParaRPr kumimoji="0" lang="en-US" sz="2800" b="0" i="0" u="none" strike="noStrike" cap="none" normalizeH="0" baseline="0" dirty="0" smtClean="0">
                        <a:ln>
                          <a:noFill/>
                        </a:ln>
                        <a:solidFill>
                          <a:srgbClr val="FFFF99"/>
                        </a:solidFill>
                        <a:effectLst/>
                        <a:latin typeface="Times New Roman" pitchFamily="18" charset="0"/>
                      </a:endParaRPr>
                    </a:p>
                  </a:txBody>
                  <a:tcP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FFFF99"/>
                          </a:solidFill>
                          <a:effectLst/>
                          <a:latin typeface="Times New Roman" pitchFamily="18" charset="0"/>
                          <a:cs typeface="Times New Roman" pitchFamily="18" charset="0"/>
                        </a:rPr>
                        <a:t>NORMAL</a:t>
                      </a:r>
                    </a:p>
                  </a:txBody>
                  <a:tcP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r>
              <a:tr h="776177">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FFFF99"/>
                          </a:solidFill>
                          <a:effectLst/>
                          <a:latin typeface="Times New Roman" pitchFamily="18" charset="0"/>
                          <a:cs typeface="Times New Roman" pitchFamily="18" charset="0"/>
                        </a:rPr>
                        <a:t>6-8.5</a:t>
                      </a:r>
                      <a:endParaRPr kumimoji="0" lang="en-US" sz="2800" b="0" i="0" u="none" strike="noStrike" cap="none" normalizeH="0" baseline="0" smtClean="0">
                        <a:ln>
                          <a:noFill/>
                        </a:ln>
                        <a:solidFill>
                          <a:srgbClr val="FFFF99"/>
                        </a:solidFill>
                        <a:effectLst/>
                        <a:latin typeface="Times New Roman" pitchFamily="18" charset="0"/>
                      </a:endParaRPr>
                    </a:p>
                  </a:txBody>
                  <a:tcP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FFFF99"/>
                          </a:solidFill>
                          <a:effectLst/>
                          <a:latin typeface="Times New Roman" pitchFamily="18" charset="0"/>
                          <a:cs typeface="Times New Roman" pitchFamily="18" charset="0"/>
                        </a:rPr>
                        <a:t>HIGH</a:t>
                      </a:r>
                    </a:p>
                  </a:txBody>
                  <a:tcP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r>
              <a:tr h="776177">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FFFF99"/>
                          </a:solidFill>
                          <a:effectLst/>
                          <a:latin typeface="Times New Roman" pitchFamily="18" charset="0"/>
                          <a:cs typeface="Times New Roman" pitchFamily="18" charset="0"/>
                        </a:rPr>
                        <a:t>7.5-10</a:t>
                      </a:r>
                      <a:endParaRPr kumimoji="0" lang="en-US" sz="2800" b="0" i="0" u="none" strike="noStrike" cap="none" normalizeH="0" baseline="0" smtClean="0">
                        <a:ln>
                          <a:noFill/>
                        </a:ln>
                        <a:solidFill>
                          <a:srgbClr val="FFFF99"/>
                        </a:solidFill>
                        <a:effectLst/>
                        <a:latin typeface="Times New Roman" pitchFamily="18" charset="0"/>
                      </a:endParaRPr>
                    </a:p>
                  </a:txBody>
                  <a:tcP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FFFF99"/>
                          </a:solidFill>
                          <a:effectLst/>
                          <a:latin typeface="Times New Roman" pitchFamily="18" charset="0"/>
                          <a:cs typeface="Times New Roman" pitchFamily="18" charset="0"/>
                        </a:rPr>
                        <a:t>VERY HIGH</a:t>
                      </a:r>
                    </a:p>
                  </a:txBody>
                  <a:tcP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r>
            </a:tbl>
          </a:graphicData>
        </a:graphic>
      </p:graphicFrame>
      <p:sp>
        <p:nvSpPr>
          <p:cNvPr id="46110" name="Rectangle 103"/>
          <p:cNvSpPr>
            <a:spLocks noChangeArrowheads="1"/>
          </p:cNvSpPr>
          <p:nvPr/>
        </p:nvSpPr>
        <p:spPr bwMode="auto">
          <a:xfrm>
            <a:off x="0" y="3776663"/>
            <a:ext cx="9144000" cy="0"/>
          </a:xfrm>
          <a:prstGeom prst="rect">
            <a:avLst/>
          </a:prstGeom>
          <a:noFill/>
          <a:ln w="9525">
            <a:noFill/>
            <a:miter lim="800000"/>
            <a:headEnd/>
            <a:tailEnd/>
          </a:ln>
        </p:spPr>
        <p:txBody>
          <a:bodyPr wrap="none" anchor="ctr">
            <a:spAutoFit/>
          </a:bodyPr>
          <a:lstStyle/>
          <a:p>
            <a:pPr eaLnBrk="1" hangingPunct="1"/>
            <a:endParaRPr lang="en-US">
              <a:latin typeface="Times New Roman" charset="0"/>
            </a:endParaRPr>
          </a:p>
        </p:txBody>
      </p:sp>
      <p:sp>
        <p:nvSpPr>
          <p:cNvPr id="46111" name="Rectangle 106"/>
          <p:cNvSpPr>
            <a:spLocks noChangeArrowheads="1"/>
          </p:cNvSpPr>
          <p:nvPr/>
        </p:nvSpPr>
        <p:spPr bwMode="auto">
          <a:xfrm>
            <a:off x="0" y="4724400"/>
            <a:ext cx="184150" cy="457200"/>
          </a:xfrm>
          <a:prstGeom prst="rect">
            <a:avLst/>
          </a:prstGeom>
          <a:noFill/>
          <a:ln w="9525">
            <a:noFill/>
            <a:miter lim="800000"/>
            <a:headEnd/>
            <a:tailEnd/>
          </a:ln>
        </p:spPr>
        <p:txBody>
          <a:bodyPr wrap="none" anchor="ctr">
            <a:spAutoFit/>
          </a:bodyPr>
          <a:lstStyle/>
          <a:p>
            <a:pPr eaLnBrk="1" hangingPunct="1"/>
            <a:endParaRPr lang="en-US">
              <a:latin typeface="Times New Roman"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tabLst>
                <a:tab pos="228600" algn="l"/>
              </a:tabLst>
            </a:pPr>
            <a:r>
              <a:rPr lang="en-US" sz="2800" dirty="0" smtClean="0">
                <a:solidFill>
                  <a:srgbClr val="FF0000"/>
                </a:solidFill>
                <a:latin typeface="Times New Roman" charset="0"/>
                <a:cs typeface="Times New Roman" charset="0"/>
              </a:rPr>
              <a:t/>
            </a:r>
            <a:br>
              <a:rPr lang="en-US" sz="2800" dirty="0" smtClean="0">
                <a:solidFill>
                  <a:srgbClr val="FF0000"/>
                </a:solidFill>
                <a:latin typeface="Times New Roman" charset="0"/>
                <a:cs typeface="Times New Roman" charset="0"/>
              </a:rPr>
            </a:br>
            <a:r>
              <a:rPr lang="en-US" sz="2800" dirty="0" smtClean="0">
                <a:solidFill>
                  <a:srgbClr val="FF0000"/>
                </a:solidFill>
                <a:latin typeface="Times New Roman" charset="0"/>
                <a:cs typeface="Times New Roman" charset="0"/>
              </a:rPr>
              <a:t>FUZZY MEMBERSHIP FUNCTIONS </a:t>
            </a:r>
            <a:br>
              <a:rPr lang="en-US" sz="2800" dirty="0" smtClean="0">
                <a:solidFill>
                  <a:srgbClr val="FF0000"/>
                </a:solidFill>
                <a:latin typeface="Times New Roman" charset="0"/>
                <a:cs typeface="Times New Roman" charset="0"/>
              </a:rPr>
            </a:br>
            <a:r>
              <a:rPr lang="en-US" sz="2800" dirty="0" smtClean="0">
                <a:solidFill>
                  <a:srgbClr val="FF0000"/>
                </a:solidFill>
                <a:latin typeface="Times New Roman" charset="0"/>
                <a:cs typeface="Times New Roman" charset="0"/>
              </a:rPr>
              <a:t>FOR THE OUTPUT</a:t>
            </a:r>
            <a:r>
              <a:rPr lang="en-US" dirty="0" smtClean="0">
                <a:latin typeface="Times New Roman" charset="0"/>
              </a:rPr>
              <a:t/>
            </a:r>
            <a:br>
              <a:rPr lang="en-US" dirty="0" smtClean="0">
                <a:latin typeface="Times New Roman" charset="0"/>
              </a:rPr>
            </a:br>
            <a:endParaRPr lang="en-US" dirty="0"/>
          </a:p>
        </p:txBody>
      </p:sp>
      <p:pic>
        <p:nvPicPr>
          <p:cNvPr id="4" name="Picture 2"/>
          <p:cNvPicPr>
            <a:picLocks noGrp="1" noChangeAspect="1" noChangeArrowheads="1"/>
          </p:cNvPicPr>
          <p:nvPr>
            <p:ph idx="1"/>
          </p:nvPr>
        </p:nvPicPr>
        <p:blipFill>
          <a:blip r:embed="rId2"/>
          <a:srcRect/>
          <a:stretch>
            <a:fillRect/>
          </a:stretch>
        </p:blipFill>
        <p:spPr bwMode="auto">
          <a:xfrm>
            <a:off x="1" y="1759067"/>
            <a:ext cx="9144000" cy="5098933"/>
          </a:xfrm>
          <a:prstGeom prst="rect">
            <a:avLst/>
          </a:prstGeom>
          <a:noFill/>
          <a:ln w="12700" cap="sq">
            <a:noFill/>
            <a:miter lim="800000"/>
            <a:headEnd type="none" w="sm" len="sm"/>
            <a:tailEnd type="none" w="sm" len="sm"/>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marL="838200" indent="-838200" eaLnBrk="1" hangingPunct="1">
              <a:defRPr/>
            </a:pPr>
            <a:r>
              <a:rPr lang="en-US" dirty="0" smtClean="0">
                <a:solidFill>
                  <a:srgbClr val="FF0000"/>
                </a:solidFill>
              </a:rPr>
              <a:t>CREATE A FUZZY RULE BASE</a:t>
            </a:r>
          </a:p>
        </p:txBody>
      </p:sp>
      <p:sp>
        <p:nvSpPr>
          <p:cNvPr id="48131" name="Rectangle 3"/>
          <p:cNvSpPr>
            <a:spLocks noGrp="1" noChangeArrowheads="1"/>
          </p:cNvSpPr>
          <p:nvPr>
            <p:ph type="body" idx="1"/>
          </p:nvPr>
        </p:nvSpPr>
        <p:spPr/>
        <p:txBody>
          <a:bodyPr/>
          <a:lstStyle/>
          <a:p>
            <a:pPr marL="609600" indent="-609600" eaLnBrk="1" hangingPunct="1"/>
            <a:r>
              <a:rPr lang="en-US" b="1" smtClean="0"/>
              <a:t>When the temperature is LOW, the heat knob should be set higher than when the temperature is HIGH.</a:t>
            </a:r>
          </a:p>
          <a:p>
            <a:pPr marL="609600" indent="-609600" eaLnBrk="1" hangingPunct="1"/>
            <a:r>
              <a:rPr lang="en-US" b="1" smtClean="0"/>
              <a:t>When the volume of water is LOW , the heat knob does not need to be as high as when the volume of water is HIGH.</a:t>
            </a:r>
            <a:r>
              <a:rPr lang="en-US" smtClean="0"/>
              <a:t> </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Line 4"/>
          <p:cNvSpPr>
            <a:spLocks noChangeShapeType="1"/>
          </p:cNvSpPr>
          <p:nvPr/>
        </p:nvSpPr>
        <p:spPr bwMode="auto">
          <a:xfrm>
            <a:off x="2355850" y="2279650"/>
            <a:ext cx="184150" cy="0"/>
          </a:xfrm>
          <a:prstGeom prst="line">
            <a:avLst/>
          </a:prstGeom>
          <a:noFill/>
          <a:ln w="9525">
            <a:solidFill>
              <a:srgbClr val="339966"/>
            </a:solidFill>
            <a:round/>
            <a:headEnd/>
            <a:tailEnd type="triangle" w="med" len="med"/>
          </a:ln>
        </p:spPr>
        <p:txBody>
          <a:bodyPr/>
          <a:lstStyle/>
          <a:p>
            <a:endParaRPr lang="en-US"/>
          </a:p>
        </p:txBody>
      </p:sp>
      <p:sp>
        <p:nvSpPr>
          <p:cNvPr id="49155" name="Line 5"/>
          <p:cNvSpPr>
            <a:spLocks noChangeShapeType="1"/>
          </p:cNvSpPr>
          <p:nvPr/>
        </p:nvSpPr>
        <p:spPr bwMode="auto">
          <a:xfrm>
            <a:off x="2082800" y="2827338"/>
            <a:ext cx="0" cy="274637"/>
          </a:xfrm>
          <a:prstGeom prst="line">
            <a:avLst/>
          </a:prstGeom>
          <a:noFill/>
          <a:ln w="9525">
            <a:solidFill>
              <a:srgbClr val="CC99FF"/>
            </a:solidFill>
            <a:round/>
            <a:headEnd/>
            <a:tailEnd type="triangle" w="med" len="med"/>
          </a:ln>
        </p:spPr>
        <p:txBody>
          <a:bodyPr/>
          <a:lstStyle/>
          <a:p>
            <a:endParaRPr lang="en-US"/>
          </a:p>
        </p:txBody>
      </p:sp>
      <p:sp>
        <p:nvSpPr>
          <p:cNvPr id="49156" name="Rectangle 6"/>
          <p:cNvSpPr>
            <a:spLocks noChangeArrowheads="1"/>
          </p:cNvSpPr>
          <p:nvPr/>
        </p:nvSpPr>
        <p:spPr bwMode="auto">
          <a:xfrm>
            <a:off x="1752600" y="366713"/>
            <a:ext cx="5629275" cy="1066800"/>
          </a:xfrm>
          <a:prstGeom prst="rect">
            <a:avLst/>
          </a:prstGeom>
          <a:noFill/>
          <a:ln w="9525">
            <a:noFill/>
            <a:miter lim="800000"/>
            <a:headEnd/>
            <a:tailEnd/>
          </a:ln>
        </p:spPr>
        <p:txBody>
          <a:bodyPr anchor="ctr">
            <a:spAutoFit/>
          </a:bodyPr>
          <a:lstStyle/>
          <a:p>
            <a:pPr eaLnBrk="1" hangingPunct="1"/>
            <a:r>
              <a:rPr lang="en-US" sz="3200">
                <a:solidFill>
                  <a:srgbClr val="FF0000"/>
                </a:solidFill>
                <a:latin typeface="Times New Roman" charset="0"/>
                <a:cs typeface="Times New Roman" charset="0"/>
              </a:rPr>
              <a:t>FUZZY RULE BASE</a:t>
            </a:r>
            <a:endParaRPr lang="en-US" sz="3200">
              <a:latin typeface="Times New Roman" charset="0"/>
            </a:endParaRPr>
          </a:p>
          <a:p>
            <a:endParaRPr lang="en-US" sz="3200">
              <a:latin typeface="Times New Roman" charset="0"/>
            </a:endParaRPr>
          </a:p>
        </p:txBody>
      </p:sp>
      <p:sp>
        <p:nvSpPr>
          <p:cNvPr id="49157" name="Rectangle 7"/>
          <p:cNvSpPr>
            <a:spLocks noChangeArrowheads="1"/>
          </p:cNvSpPr>
          <p:nvPr/>
        </p:nvSpPr>
        <p:spPr bwMode="auto">
          <a:xfrm>
            <a:off x="1762125" y="1173163"/>
            <a:ext cx="936625" cy="0"/>
          </a:xfrm>
          <a:prstGeom prst="rect">
            <a:avLst/>
          </a:prstGeom>
          <a:noFill/>
          <a:ln w="9525">
            <a:noFill/>
            <a:miter lim="800000"/>
            <a:headEnd/>
            <a:tailEnd/>
          </a:ln>
        </p:spPr>
        <p:txBody>
          <a:bodyPr wrap="none">
            <a:spAutoFit/>
          </a:bodyPr>
          <a:lstStyle/>
          <a:p>
            <a:endParaRPr lang="en-US"/>
          </a:p>
        </p:txBody>
      </p:sp>
      <p:graphicFrame>
        <p:nvGraphicFramePr>
          <p:cNvPr id="92412" name="Group 252"/>
          <p:cNvGraphicFramePr>
            <a:graphicFrameLocks noGrp="1"/>
          </p:cNvGraphicFramePr>
          <p:nvPr/>
        </p:nvGraphicFramePr>
        <p:xfrm>
          <a:off x="533400" y="990600"/>
          <a:ext cx="8610600" cy="5302568"/>
        </p:xfrm>
        <a:graphic>
          <a:graphicData uri="http://schemas.openxmlformats.org/drawingml/2006/table">
            <a:tbl>
              <a:tblPr/>
              <a:tblGrid>
                <a:gridCol w="2092325"/>
                <a:gridCol w="1303338"/>
                <a:gridCol w="1303337"/>
                <a:gridCol w="1430338"/>
                <a:gridCol w="1273175"/>
                <a:gridCol w="1208087"/>
              </a:tblGrid>
              <a:tr h="18288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8000"/>
                          </a:solidFill>
                          <a:effectLst/>
                          <a:latin typeface="Times New Roman" pitchFamily="18" charset="0"/>
                          <a:cs typeface="Times New Roman" pitchFamily="18" charset="0"/>
                        </a:rPr>
                        <a:t>SENSE TEMP</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C00000"/>
                          </a:solidFill>
                          <a:effectLst/>
                          <a:latin typeface="Times New Roman" pitchFamily="18" charset="0"/>
                          <a:cs typeface="Times New Roman" pitchFamily="18" charset="0"/>
                        </a:rPr>
                        <a:t>SENSE</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C00000"/>
                          </a:solidFill>
                          <a:effectLst/>
                          <a:latin typeface="Times New Roman" pitchFamily="18" charset="0"/>
                          <a:cs typeface="Times New Roman" pitchFamily="18" charset="0"/>
                        </a:rPr>
                        <a:t>LEVEL</a:t>
                      </a:r>
                    </a:p>
                  </a:txBody>
                  <a:tcP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8000"/>
                          </a:solidFill>
                          <a:effectLst/>
                          <a:latin typeface="Times New Roman" pitchFamily="18" charset="0"/>
                          <a:cs typeface="Times New Roman" pitchFamily="18" charset="0"/>
                        </a:rPr>
                        <a:t>        VERY</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8000"/>
                          </a:solidFill>
                          <a:effectLst/>
                          <a:latin typeface="Times New Roman" pitchFamily="18" charset="0"/>
                          <a:cs typeface="Times New Roman" pitchFamily="18" charset="0"/>
                        </a:rPr>
                        <a:t>LOW</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8000"/>
                          </a:solidFill>
                          <a:effectLst/>
                          <a:latin typeface="Times New Roman" pitchFamily="18" charset="0"/>
                          <a:cs typeface="Times New Roman" pitchFamily="18" charset="0"/>
                        </a:rPr>
                        <a:t>       LOW</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8000"/>
                          </a:solidFill>
                          <a:effectLst/>
                          <a:latin typeface="Times New Roman" pitchFamily="18" charset="0"/>
                          <a:cs typeface="Times New Roman" pitchFamily="18" charset="0"/>
                        </a:rPr>
                        <a:t>       NORMAL</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8000"/>
                          </a:solidFill>
                          <a:effectLst/>
                          <a:latin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8000"/>
                          </a:solidFill>
                          <a:effectLst/>
                          <a:latin typeface="Times New Roman" pitchFamily="18" charset="0"/>
                          <a:cs typeface="Times New Roman" pitchFamily="18" charset="0"/>
                        </a:rPr>
                        <a:t>HIGH</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8000"/>
                          </a:solidFill>
                          <a:effectLst/>
                          <a:latin typeface="Times New Roman" pitchFamily="18" charset="0"/>
                          <a:cs typeface="Times New Roman" pitchFamily="18" charset="0"/>
                        </a:rPr>
                        <a:t>       VERY  HIGH</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r>
              <a:tr h="7080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C00000"/>
                          </a:solidFill>
                          <a:effectLst/>
                          <a:latin typeface="Times New Roman" pitchFamily="18" charset="0"/>
                          <a:cs typeface="Times New Roman" pitchFamily="18" charset="0"/>
                        </a:rPr>
                        <a:t>VERY</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C00000"/>
                          </a:solidFill>
                          <a:effectLst/>
                          <a:latin typeface="Times New Roman" pitchFamily="18" charset="0"/>
                          <a:cs typeface="Times New Roman" pitchFamily="18" charset="0"/>
                        </a:rPr>
                        <a:t>LOW</a:t>
                      </a:r>
                      <a:endParaRPr kumimoji="0" lang="en-US" sz="1800" b="0" i="0" u="none" strike="noStrike" cap="none" normalizeH="0" baseline="0" dirty="0" smtClean="0">
                        <a:ln>
                          <a:noFill/>
                        </a:ln>
                        <a:solidFill>
                          <a:srgbClr val="C00000"/>
                        </a:solidFill>
                        <a:effectLst/>
                        <a:latin typeface="Times New Roman" pitchFamily="18" charset="0"/>
                      </a:endParaRPr>
                    </a:p>
                  </a:txBody>
                  <a:tcP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99"/>
                          </a:solidFill>
                          <a:effectLst/>
                          <a:latin typeface="Times New Roman" pitchFamily="18" charset="0"/>
                          <a:cs typeface="Times New Roman" pitchFamily="18" charset="0"/>
                        </a:rPr>
                        <a:t>NORMAL</a:t>
                      </a:r>
                      <a:endParaRPr kumimoji="0" lang="en-US" sz="1800" b="0" i="0" u="none" strike="noStrike" cap="none" normalizeH="0" baseline="0" smtClean="0">
                        <a:ln>
                          <a:noFill/>
                        </a:ln>
                        <a:solidFill>
                          <a:srgbClr val="FFFF99"/>
                        </a:solidFill>
                        <a:effectLst/>
                        <a:latin typeface="Times New Roman" pitchFamily="18" charset="0"/>
                      </a:endParaRPr>
                    </a:p>
                  </a:txBody>
                  <a:tcP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99"/>
                          </a:solidFill>
                          <a:effectLst/>
                          <a:latin typeface="Times New Roman" pitchFamily="18" charset="0"/>
                          <a:cs typeface="Times New Roman" pitchFamily="18" charset="0"/>
                        </a:rPr>
                        <a:t> LOW</a:t>
                      </a:r>
                      <a:endParaRPr kumimoji="0" lang="en-US" sz="1800" b="0" i="0" u="none" strike="noStrike" cap="none" normalizeH="0" baseline="0" smtClean="0">
                        <a:ln>
                          <a:noFill/>
                        </a:ln>
                        <a:solidFill>
                          <a:srgbClr val="FFFF99"/>
                        </a:solidFill>
                        <a:effectLst/>
                        <a:latin typeface="Times New Roman" pitchFamily="18" charset="0"/>
                      </a:endParaRPr>
                    </a:p>
                  </a:txBody>
                  <a:tcP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99"/>
                          </a:solidFill>
                          <a:effectLst/>
                          <a:latin typeface="Times New Roman" pitchFamily="18" charset="0"/>
                          <a:cs typeface="Times New Roman" pitchFamily="18" charset="0"/>
                        </a:rPr>
                        <a:t>VERY LOW</a:t>
                      </a:r>
                      <a:endParaRPr kumimoji="0" lang="en-US" sz="1800" b="0" i="0" u="none" strike="noStrike" cap="none" normalizeH="0" baseline="0" smtClean="0">
                        <a:ln>
                          <a:noFill/>
                        </a:ln>
                        <a:solidFill>
                          <a:srgbClr val="FFFF99"/>
                        </a:solidFill>
                        <a:effectLst/>
                        <a:latin typeface="Times New Roman" pitchFamily="18" charset="0"/>
                      </a:endParaRPr>
                    </a:p>
                  </a:txBody>
                  <a:tcP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smtClean="0">
                        <a:ln>
                          <a:noFill/>
                        </a:ln>
                        <a:solidFill>
                          <a:srgbClr val="FFFF99"/>
                        </a:solidFill>
                        <a:effectLst/>
                        <a:latin typeface="Arial" charset="0"/>
                      </a:endParaRPr>
                    </a:p>
                  </a:txBody>
                  <a:tcP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smtClean="0">
                        <a:ln>
                          <a:noFill/>
                        </a:ln>
                        <a:solidFill>
                          <a:srgbClr val="FFFF99"/>
                        </a:solidFill>
                        <a:effectLst/>
                        <a:latin typeface="Arial" charset="0"/>
                      </a:endParaRPr>
                    </a:p>
                  </a:txBody>
                  <a:tcP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r>
              <a:tr h="7096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800080"/>
                          </a:solidFill>
                          <a:effectLst/>
                          <a:latin typeface="Times New Roman" pitchFamily="18" charset="0"/>
                          <a:cs typeface="Times New Roman" pitchFamily="18" charset="0"/>
                        </a:rPr>
                        <a:t> LOW</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99"/>
                          </a:solidFill>
                          <a:effectLst/>
                          <a:latin typeface="Times New Roman" pitchFamily="18" charset="0"/>
                          <a:cs typeface="Times New Roman" pitchFamily="18" charset="0"/>
                        </a:rPr>
                        <a:t>HIGH</a:t>
                      </a:r>
                      <a:endParaRPr kumimoji="0" lang="en-US" sz="1800" b="0" i="0" u="none" strike="noStrike" cap="none" normalizeH="0" baseline="0" smtClean="0">
                        <a:ln>
                          <a:noFill/>
                        </a:ln>
                        <a:solidFill>
                          <a:srgbClr val="FFFF99"/>
                        </a:solidFill>
                        <a:effectLst/>
                        <a:latin typeface="Times New Roman" pitchFamily="18" charset="0"/>
                      </a:endParaRPr>
                    </a:p>
                  </a:txBody>
                  <a:tcP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99"/>
                          </a:solidFill>
                          <a:effectLst/>
                          <a:latin typeface="Times New Roman" pitchFamily="18" charset="0"/>
                          <a:cs typeface="Times New Roman" pitchFamily="18" charset="0"/>
                        </a:rPr>
                        <a:t>NORMAL</a:t>
                      </a:r>
                      <a:endParaRPr kumimoji="0" lang="en-US" sz="1800" b="0" i="0" u="none" strike="noStrike" cap="none" normalizeH="0" baseline="0" smtClean="0">
                        <a:ln>
                          <a:noFill/>
                        </a:ln>
                        <a:solidFill>
                          <a:srgbClr val="FFFF99"/>
                        </a:solidFill>
                        <a:effectLst/>
                        <a:latin typeface="Times New Roman" pitchFamily="18" charset="0"/>
                      </a:endParaRPr>
                    </a:p>
                  </a:txBody>
                  <a:tcP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99"/>
                          </a:solidFill>
                          <a:effectLst/>
                          <a:latin typeface="Times New Roman" pitchFamily="18" charset="0"/>
                          <a:cs typeface="Times New Roman" pitchFamily="18" charset="0"/>
                        </a:rPr>
                        <a:t>VERY LOW</a:t>
                      </a:r>
                      <a:endParaRPr kumimoji="0" lang="en-US" sz="1800" b="0" i="0" u="none" strike="noStrike" cap="none" normalizeH="0" baseline="0" smtClean="0">
                        <a:ln>
                          <a:noFill/>
                        </a:ln>
                        <a:solidFill>
                          <a:srgbClr val="FFFF99"/>
                        </a:solidFill>
                        <a:effectLst/>
                        <a:latin typeface="Times New Roman" pitchFamily="18" charset="0"/>
                      </a:endParaRPr>
                    </a:p>
                  </a:txBody>
                  <a:tcP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99"/>
                          </a:solidFill>
                          <a:effectLst/>
                          <a:latin typeface="Times New Roman" pitchFamily="18" charset="0"/>
                          <a:cs typeface="Times New Roman" pitchFamily="18" charset="0"/>
                        </a:rPr>
                        <a:t>VERY</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99"/>
                          </a:solidFill>
                          <a:effectLst/>
                          <a:latin typeface="Times New Roman" pitchFamily="18" charset="0"/>
                          <a:cs typeface="Times New Roman" pitchFamily="18" charset="0"/>
                        </a:rPr>
                        <a:t>LOW</a:t>
                      </a:r>
                      <a:endParaRPr kumimoji="0" lang="en-US" sz="1800" b="0" i="0" u="none" strike="noStrike" cap="none" normalizeH="0" baseline="0" smtClean="0">
                        <a:ln>
                          <a:noFill/>
                        </a:ln>
                        <a:solidFill>
                          <a:srgbClr val="FFFF99"/>
                        </a:solidFill>
                        <a:effectLst/>
                        <a:latin typeface="Times New Roman" pitchFamily="18" charset="0"/>
                      </a:endParaRPr>
                    </a:p>
                  </a:txBody>
                  <a:tcP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smtClean="0">
                        <a:ln>
                          <a:noFill/>
                        </a:ln>
                        <a:solidFill>
                          <a:srgbClr val="FFFF99"/>
                        </a:solidFill>
                        <a:effectLst/>
                        <a:latin typeface="Arial" charset="0"/>
                      </a:endParaRPr>
                    </a:p>
                  </a:txBody>
                  <a:tcP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r>
              <a:tr h="7080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C00000"/>
                          </a:solidFill>
                          <a:effectLst/>
                          <a:latin typeface="Times New Roman" pitchFamily="18" charset="0"/>
                          <a:cs typeface="Times New Roman" pitchFamily="18" charset="0"/>
                        </a:rPr>
                        <a:t>NORMAL</a:t>
                      </a:r>
                      <a:endParaRPr kumimoji="0" lang="en-US" sz="1800" b="0" i="0" u="none" strike="noStrike" cap="none" normalizeH="0" baseline="0" dirty="0" smtClean="0">
                        <a:ln>
                          <a:noFill/>
                        </a:ln>
                        <a:solidFill>
                          <a:srgbClr val="C00000"/>
                        </a:solidFill>
                        <a:effectLst/>
                        <a:latin typeface="Times New Roman" pitchFamily="18" charset="0"/>
                      </a:endParaRPr>
                    </a:p>
                  </a:txBody>
                  <a:tcP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99"/>
                          </a:solidFill>
                          <a:effectLst/>
                          <a:latin typeface="Times New Roman" pitchFamily="18" charset="0"/>
                          <a:cs typeface="Times New Roman" pitchFamily="18" charset="0"/>
                        </a:rPr>
                        <a:t>VERY HIGH</a:t>
                      </a:r>
                      <a:endParaRPr kumimoji="0" lang="en-US" sz="1800" b="0" i="0" u="none" strike="noStrike" cap="none" normalizeH="0" baseline="0" smtClean="0">
                        <a:ln>
                          <a:noFill/>
                        </a:ln>
                        <a:solidFill>
                          <a:srgbClr val="FFFF99"/>
                        </a:solidFill>
                        <a:effectLst/>
                        <a:latin typeface="Times New Roman" pitchFamily="18" charset="0"/>
                      </a:endParaRPr>
                    </a:p>
                  </a:txBody>
                  <a:tcP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99"/>
                          </a:solidFill>
                          <a:effectLst/>
                          <a:latin typeface="Times New Roman" pitchFamily="18" charset="0"/>
                          <a:cs typeface="Times New Roman" pitchFamily="18" charset="0"/>
                        </a:rPr>
                        <a:t>HIGH</a:t>
                      </a:r>
                      <a:endParaRPr kumimoji="0" lang="en-US" sz="1800" b="0" i="0" u="none" strike="noStrike" cap="none" normalizeH="0" baseline="0" smtClean="0">
                        <a:ln>
                          <a:noFill/>
                        </a:ln>
                        <a:solidFill>
                          <a:srgbClr val="FFFF99"/>
                        </a:solidFill>
                        <a:effectLst/>
                        <a:latin typeface="Times New Roman" pitchFamily="18" charset="0"/>
                      </a:endParaRPr>
                    </a:p>
                  </a:txBody>
                  <a:tcP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99"/>
                          </a:solidFill>
                          <a:effectLst/>
                          <a:latin typeface="Times New Roman" pitchFamily="18" charset="0"/>
                          <a:cs typeface="Times New Roman" pitchFamily="18" charset="0"/>
                        </a:rPr>
                        <a:t>NORMAL</a:t>
                      </a:r>
                      <a:endParaRPr kumimoji="0" lang="en-US" sz="1800" b="0" i="0" u="none" strike="noStrike" cap="none" normalizeH="0" baseline="0" smtClean="0">
                        <a:ln>
                          <a:noFill/>
                        </a:ln>
                        <a:solidFill>
                          <a:srgbClr val="FFFF99"/>
                        </a:solidFill>
                        <a:effectLst/>
                        <a:latin typeface="Times New Roman" pitchFamily="18" charset="0"/>
                      </a:endParaRPr>
                    </a:p>
                  </a:txBody>
                  <a:tcP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99"/>
                          </a:solidFill>
                          <a:effectLst/>
                          <a:latin typeface="Times New Roman" pitchFamily="18" charset="0"/>
                          <a:cs typeface="Times New Roman" pitchFamily="18" charset="0"/>
                        </a:rPr>
                        <a:t>VERY</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99"/>
                          </a:solidFill>
                          <a:effectLst/>
                          <a:latin typeface="Times New Roman" pitchFamily="18" charset="0"/>
                          <a:cs typeface="Times New Roman" pitchFamily="18" charset="0"/>
                        </a:rPr>
                        <a:t>LOW</a:t>
                      </a:r>
                      <a:endParaRPr kumimoji="0" lang="en-US" sz="1800" b="0" i="0" u="none" strike="noStrike" cap="none" normalizeH="0" baseline="0" smtClean="0">
                        <a:ln>
                          <a:noFill/>
                        </a:ln>
                        <a:solidFill>
                          <a:srgbClr val="FFFF99"/>
                        </a:solidFill>
                        <a:effectLst/>
                        <a:latin typeface="Times New Roman" pitchFamily="18" charset="0"/>
                      </a:endParaRPr>
                    </a:p>
                  </a:txBody>
                  <a:tcP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smtClean="0">
                        <a:ln>
                          <a:noFill/>
                        </a:ln>
                        <a:solidFill>
                          <a:srgbClr val="FFFF99"/>
                        </a:solidFill>
                        <a:effectLst/>
                        <a:latin typeface="Arial" charset="0"/>
                      </a:endParaRPr>
                    </a:p>
                  </a:txBody>
                  <a:tcP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r>
              <a:tr h="7080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C00000"/>
                          </a:solidFill>
                          <a:effectLst/>
                          <a:latin typeface="Times New Roman" pitchFamily="18" charset="0"/>
                          <a:cs typeface="Times New Roman" pitchFamily="18" charset="0"/>
                        </a:rPr>
                        <a:t> HIGH</a:t>
                      </a:r>
                      <a:endParaRPr kumimoji="0" lang="en-US" sz="1800" b="0" i="0" u="none" strike="noStrike" cap="none" normalizeH="0" baseline="0" dirty="0" smtClean="0">
                        <a:ln>
                          <a:noFill/>
                        </a:ln>
                        <a:solidFill>
                          <a:srgbClr val="C00000"/>
                        </a:solidFill>
                        <a:effectLst/>
                        <a:latin typeface="Times New Roman" pitchFamily="18" charset="0"/>
                      </a:endParaRPr>
                    </a:p>
                  </a:txBody>
                  <a:tcP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99"/>
                          </a:solidFill>
                          <a:effectLst/>
                          <a:latin typeface="Times New Roman" pitchFamily="18" charset="0"/>
                          <a:cs typeface="Times New Roman" pitchFamily="18" charset="0"/>
                        </a:rPr>
                        <a:t>VERY HIGH</a:t>
                      </a:r>
                      <a:endParaRPr kumimoji="0" lang="en-US" sz="1800" b="0" i="0" u="none" strike="noStrike" cap="none" normalizeH="0" baseline="0" smtClean="0">
                        <a:ln>
                          <a:noFill/>
                        </a:ln>
                        <a:solidFill>
                          <a:srgbClr val="FFFF99"/>
                        </a:solidFill>
                        <a:effectLst/>
                        <a:latin typeface="Times New Roman" pitchFamily="18" charset="0"/>
                      </a:endParaRPr>
                    </a:p>
                  </a:txBody>
                  <a:tcP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99"/>
                          </a:solidFill>
                          <a:effectLst/>
                          <a:latin typeface="Times New Roman" pitchFamily="18" charset="0"/>
                          <a:cs typeface="Times New Roman" pitchFamily="18" charset="0"/>
                        </a:rPr>
                        <a:t>HIGH</a:t>
                      </a:r>
                      <a:endParaRPr kumimoji="0" lang="en-US" sz="1800" b="0" i="0" u="none" strike="noStrike" cap="none" normalizeH="0" baseline="0" smtClean="0">
                        <a:ln>
                          <a:noFill/>
                        </a:ln>
                        <a:solidFill>
                          <a:srgbClr val="FFFF99"/>
                        </a:solidFill>
                        <a:effectLst/>
                        <a:latin typeface="Times New Roman" pitchFamily="18" charset="0"/>
                      </a:endParaRPr>
                    </a:p>
                  </a:txBody>
                  <a:tcP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99"/>
                          </a:solidFill>
                          <a:effectLst/>
                          <a:latin typeface="Times New Roman" pitchFamily="18" charset="0"/>
                          <a:cs typeface="Times New Roman" pitchFamily="18" charset="0"/>
                        </a:rPr>
                        <a:t>HIGH</a:t>
                      </a:r>
                      <a:endParaRPr kumimoji="0" lang="en-US" sz="1800" b="0" i="0" u="none" strike="noStrike" cap="none" normalizeH="0" baseline="0" smtClean="0">
                        <a:ln>
                          <a:noFill/>
                        </a:ln>
                        <a:solidFill>
                          <a:srgbClr val="FFFF99"/>
                        </a:solidFill>
                        <a:effectLst/>
                        <a:latin typeface="Times New Roman" pitchFamily="18" charset="0"/>
                      </a:endParaRPr>
                    </a:p>
                  </a:txBody>
                  <a:tcP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99"/>
                          </a:solidFill>
                          <a:effectLst/>
                          <a:latin typeface="Times New Roman" pitchFamily="18" charset="0"/>
                          <a:cs typeface="Times New Roman" pitchFamily="18" charset="0"/>
                        </a:rPr>
                        <a:t> LOW</a:t>
                      </a:r>
                      <a:endParaRPr kumimoji="0" lang="en-US" sz="1800" b="0" i="0" u="none" strike="noStrike" cap="none" normalizeH="0" baseline="0" smtClean="0">
                        <a:ln>
                          <a:noFill/>
                        </a:ln>
                        <a:solidFill>
                          <a:srgbClr val="FFFF99"/>
                        </a:solidFill>
                        <a:effectLst/>
                        <a:latin typeface="Times New Roman" pitchFamily="18" charset="0"/>
                      </a:endParaRPr>
                    </a:p>
                  </a:txBody>
                  <a:tcP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smtClean="0">
                        <a:ln>
                          <a:noFill/>
                        </a:ln>
                        <a:solidFill>
                          <a:srgbClr val="FFFF99"/>
                        </a:solidFill>
                        <a:effectLst/>
                        <a:latin typeface="Arial" charset="0"/>
                      </a:endParaRPr>
                    </a:p>
                  </a:txBody>
                  <a:tcP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r>
              <a:tr h="3048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C00000"/>
                          </a:solidFill>
                          <a:effectLst/>
                          <a:latin typeface="Times New Roman" pitchFamily="18" charset="0"/>
                          <a:cs typeface="Times New Roman" pitchFamily="18" charset="0"/>
                        </a:rPr>
                        <a:t>VERY  HIGH</a:t>
                      </a:r>
                      <a:endParaRPr kumimoji="0" lang="en-US" sz="1800" b="0" i="0" u="none" strike="noStrike" cap="none" normalizeH="0" baseline="0" dirty="0" smtClean="0">
                        <a:ln>
                          <a:noFill/>
                        </a:ln>
                        <a:solidFill>
                          <a:srgbClr val="C00000"/>
                        </a:solidFill>
                        <a:effectLst/>
                        <a:latin typeface="Times New Roman" pitchFamily="18" charset="0"/>
                      </a:endParaRPr>
                    </a:p>
                  </a:txBody>
                  <a:tcP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99"/>
                          </a:solidFill>
                          <a:effectLst/>
                          <a:latin typeface="Times New Roman" pitchFamily="18" charset="0"/>
                          <a:cs typeface="Times New Roman" pitchFamily="18" charset="0"/>
                        </a:rPr>
                        <a:t>VERY HIGH</a:t>
                      </a:r>
                      <a:endParaRPr kumimoji="0" lang="en-US" sz="1800" b="0" i="0" u="none" strike="noStrike" cap="none" normalizeH="0" baseline="0" smtClean="0">
                        <a:ln>
                          <a:noFill/>
                        </a:ln>
                        <a:solidFill>
                          <a:srgbClr val="FFFF99"/>
                        </a:solidFill>
                        <a:effectLst/>
                        <a:latin typeface="Times New Roman" pitchFamily="18" charset="0"/>
                      </a:endParaRPr>
                    </a:p>
                  </a:txBody>
                  <a:tcP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99"/>
                          </a:solidFill>
                          <a:effectLst/>
                          <a:latin typeface="Times New Roman" pitchFamily="18" charset="0"/>
                          <a:cs typeface="Times New Roman" pitchFamily="18" charset="0"/>
                        </a:rPr>
                        <a:t>HIGH</a:t>
                      </a:r>
                      <a:endParaRPr kumimoji="0" lang="en-US" sz="1800" b="0" i="0" u="none" strike="noStrike" cap="none" normalizeH="0" baseline="0" smtClean="0">
                        <a:ln>
                          <a:noFill/>
                        </a:ln>
                        <a:solidFill>
                          <a:srgbClr val="FFFF99"/>
                        </a:solidFill>
                        <a:effectLst/>
                        <a:latin typeface="Times New Roman" pitchFamily="18" charset="0"/>
                      </a:endParaRPr>
                    </a:p>
                  </a:txBody>
                  <a:tcP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99"/>
                          </a:solidFill>
                          <a:effectLst/>
                          <a:latin typeface="Times New Roman" pitchFamily="18" charset="0"/>
                          <a:cs typeface="Times New Roman" pitchFamily="18" charset="0"/>
                        </a:rPr>
                        <a:t>HIGH</a:t>
                      </a:r>
                      <a:endParaRPr kumimoji="0" lang="en-US" sz="1800" b="0" i="0" u="none" strike="noStrike" cap="none" normalizeH="0" baseline="0" smtClean="0">
                        <a:ln>
                          <a:noFill/>
                        </a:ln>
                        <a:solidFill>
                          <a:srgbClr val="FFFF99"/>
                        </a:solidFill>
                        <a:effectLst/>
                        <a:latin typeface="Times New Roman" pitchFamily="18" charset="0"/>
                      </a:endParaRPr>
                    </a:p>
                  </a:txBody>
                  <a:tcP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99"/>
                          </a:solidFill>
                          <a:effectLst/>
                          <a:latin typeface="Times New Roman" pitchFamily="18" charset="0"/>
                          <a:cs typeface="Times New Roman" pitchFamily="18" charset="0"/>
                        </a:rPr>
                        <a:t>NOLMAL</a:t>
                      </a:r>
                      <a:endParaRPr kumimoji="0" lang="en-US" sz="1800" b="0" i="0" u="none" strike="noStrike" cap="none" normalizeH="0" baseline="0" smtClean="0">
                        <a:ln>
                          <a:noFill/>
                        </a:ln>
                        <a:solidFill>
                          <a:srgbClr val="FFFF99"/>
                        </a:solidFill>
                        <a:effectLst/>
                        <a:latin typeface="Times New Roman" pitchFamily="18" charset="0"/>
                      </a:endParaRPr>
                    </a:p>
                  </a:txBody>
                  <a:tcP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smtClean="0">
                        <a:ln>
                          <a:noFill/>
                        </a:ln>
                        <a:solidFill>
                          <a:srgbClr val="FFFF99"/>
                        </a:solidFill>
                        <a:effectLst/>
                        <a:latin typeface="Arial" charset="0"/>
                      </a:endParaRPr>
                    </a:p>
                  </a:txBody>
                  <a:tcPr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defRPr/>
            </a:pPr>
            <a:r>
              <a:rPr lang="en-US" sz="4000" b="1" dirty="0" smtClean="0">
                <a:solidFill>
                  <a:srgbClr val="C00000"/>
                </a:solidFill>
              </a:rPr>
              <a:t>CREATING IF-THEN RULES</a:t>
            </a:r>
            <a:r>
              <a:rPr lang="en-US" sz="4000" dirty="0" smtClean="0"/>
              <a:t/>
            </a:r>
            <a:br>
              <a:rPr lang="en-US" sz="4000" dirty="0" smtClean="0"/>
            </a:br>
            <a:endParaRPr lang="en-US" sz="4000" dirty="0" smtClean="0"/>
          </a:p>
        </p:txBody>
      </p:sp>
      <p:sp>
        <p:nvSpPr>
          <p:cNvPr id="50179" name="Rectangle 3"/>
          <p:cNvSpPr>
            <a:spLocks noGrp="1" noChangeArrowheads="1"/>
          </p:cNvSpPr>
          <p:nvPr>
            <p:ph type="body" idx="1"/>
          </p:nvPr>
        </p:nvSpPr>
        <p:spPr/>
        <p:txBody>
          <a:bodyPr/>
          <a:lstStyle/>
          <a:p>
            <a:pPr eaLnBrk="1" hangingPunct="1">
              <a:lnSpc>
                <a:spcPct val="80000"/>
              </a:lnSpc>
              <a:buFontTx/>
              <a:buNone/>
            </a:pPr>
            <a:r>
              <a:rPr lang="en-US" sz="2000" smtClean="0"/>
              <a:t>                 </a:t>
            </a:r>
            <a:r>
              <a:rPr lang="en-US" sz="2400" smtClean="0"/>
              <a:t>Translate the table entries into </a:t>
            </a:r>
            <a:r>
              <a:rPr lang="en-US" sz="2400" b="1" smtClean="0"/>
              <a:t>If-Then Rules</a:t>
            </a:r>
            <a:r>
              <a:rPr lang="en-US" sz="2400" smtClean="0"/>
              <a:t>. </a:t>
            </a:r>
          </a:p>
          <a:p>
            <a:pPr eaLnBrk="1" hangingPunct="1">
              <a:lnSpc>
                <a:spcPct val="80000"/>
              </a:lnSpc>
            </a:pPr>
            <a:endParaRPr lang="en-US" sz="2400" smtClean="0"/>
          </a:p>
          <a:p>
            <a:pPr eaLnBrk="1" hangingPunct="1">
              <a:lnSpc>
                <a:spcPct val="80000"/>
              </a:lnSpc>
            </a:pPr>
            <a:r>
              <a:rPr lang="en-US" sz="2400" b="1" smtClean="0">
                <a:solidFill>
                  <a:srgbClr val="FFFF00"/>
                </a:solidFill>
              </a:rPr>
              <a:t>RULE-1</a:t>
            </a:r>
            <a:r>
              <a:rPr lang="en-US" sz="2400" smtClean="0">
                <a:solidFill>
                  <a:srgbClr val="FFFF00"/>
                </a:solidFill>
              </a:rPr>
              <a:t> : IF SENSETEMP IS </a:t>
            </a:r>
            <a:r>
              <a:rPr lang="en-US" sz="2400" b="1" smtClean="0">
                <a:solidFill>
                  <a:srgbClr val="FFFF00"/>
                </a:solidFill>
              </a:rPr>
              <a:t>VERY LOW</a:t>
            </a:r>
            <a:r>
              <a:rPr lang="en-US" sz="2400" smtClean="0">
                <a:solidFill>
                  <a:srgbClr val="FFFF00"/>
                </a:solidFill>
              </a:rPr>
              <a:t> AND SENSELEVEL IS </a:t>
            </a:r>
            <a:r>
              <a:rPr lang="en-US" sz="2400" b="1" smtClean="0">
                <a:solidFill>
                  <a:srgbClr val="FFFF00"/>
                </a:solidFill>
              </a:rPr>
              <a:t>VERY LOW.</a:t>
            </a:r>
            <a:r>
              <a:rPr lang="en-US" sz="2400" smtClean="0">
                <a:solidFill>
                  <a:srgbClr val="FFFF00"/>
                </a:solidFill>
              </a:rPr>
              <a:t>  THEN SET HEATKNOB TO  </a:t>
            </a:r>
            <a:r>
              <a:rPr lang="en-US" sz="2400" b="1" smtClean="0">
                <a:solidFill>
                  <a:srgbClr val="FFFF00"/>
                </a:solidFill>
              </a:rPr>
              <a:t>NORMAL.</a:t>
            </a:r>
          </a:p>
          <a:p>
            <a:pPr eaLnBrk="1" hangingPunct="1">
              <a:lnSpc>
                <a:spcPct val="80000"/>
              </a:lnSpc>
            </a:pPr>
            <a:r>
              <a:rPr lang="en-US" sz="2400" b="1" smtClean="0">
                <a:solidFill>
                  <a:srgbClr val="FFFF00"/>
                </a:solidFill>
              </a:rPr>
              <a:t>RULE-2</a:t>
            </a:r>
            <a:r>
              <a:rPr lang="en-US" sz="2400" smtClean="0">
                <a:solidFill>
                  <a:srgbClr val="FFFF00"/>
                </a:solidFill>
              </a:rPr>
              <a:t> : IF SENSETEMP IS </a:t>
            </a:r>
            <a:r>
              <a:rPr lang="en-US" sz="2400" b="1" smtClean="0">
                <a:solidFill>
                  <a:srgbClr val="FFFF00"/>
                </a:solidFill>
              </a:rPr>
              <a:t>VERY LOW</a:t>
            </a:r>
            <a:r>
              <a:rPr lang="en-US" sz="2400" smtClean="0">
                <a:solidFill>
                  <a:srgbClr val="FFFF00"/>
                </a:solidFill>
              </a:rPr>
              <a:t> AND SENCE LEVEL IS </a:t>
            </a:r>
            <a:r>
              <a:rPr lang="en-US" sz="2400" b="1" smtClean="0">
                <a:solidFill>
                  <a:srgbClr val="FFFF00"/>
                </a:solidFill>
              </a:rPr>
              <a:t>LOW</a:t>
            </a:r>
            <a:r>
              <a:rPr lang="en-US" sz="2400" smtClean="0">
                <a:solidFill>
                  <a:srgbClr val="FFFF00"/>
                </a:solidFill>
              </a:rPr>
              <a:t> THEN SET HEATKNOB TO </a:t>
            </a:r>
            <a:r>
              <a:rPr lang="en-US" sz="2400" b="1" smtClean="0">
                <a:solidFill>
                  <a:srgbClr val="FFFF00"/>
                </a:solidFill>
              </a:rPr>
              <a:t>HIGH</a:t>
            </a:r>
            <a:r>
              <a:rPr lang="en-US" sz="2400" smtClean="0">
                <a:solidFill>
                  <a:srgbClr val="FFFF00"/>
                </a:solidFill>
              </a:rPr>
              <a:t>.</a:t>
            </a:r>
            <a:endParaRPr lang="en-US" sz="2400" b="1" smtClean="0">
              <a:solidFill>
                <a:srgbClr val="FFFF00"/>
              </a:solidFill>
            </a:endParaRPr>
          </a:p>
          <a:p>
            <a:pPr eaLnBrk="1" hangingPunct="1">
              <a:lnSpc>
                <a:spcPct val="80000"/>
              </a:lnSpc>
            </a:pPr>
            <a:r>
              <a:rPr lang="en-US" sz="2400" b="1" smtClean="0">
                <a:solidFill>
                  <a:srgbClr val="FFFF00"/>
                </a:solidFill>
              </a:rPr>
              <a:t>RULE-3</a:t>
            </a:r>
            <a:r>
              <a:rPr lang="en-US" sz="2400" smtClean="0">
                <a:solidFill>
                  <a:srgbClr val="FFFF00"/>
                </a:solidFill>
              </a:rPr>
              <a:t>: IF SENSETEMP IS </a:t>
            </a:r>
            <a:r>
              <a:rPr lang="en-US" sz="2400" b="1" smtClean="0">
                <a:solidFill>
                  <a:srgbClr val="FFFF00"/>
                </a:solidFill>
              </a:rPr>
              <a:t>VERY LOW </a:t>
            </a:r>
            <a:r>
              <a:rPr lang="en-US" sz="2400" smtClean="0">
                <a:solidFill>
                  <a:srgbClr val="FFFF00"/>
                </a:solidFill>
              </a:rPr>
              <a:t>AND SENSELEVEL IS </a:t>
            </a:r>
            <a:r>
              <a:rPr lang="en-US" sz="2400" b="1" smtClean="0">
                <a:solidFill>
                  <a:srgbClr val="FFFF00"/>
                </a:solidFill>
              </a:rPr>
              <a:t>NORMAL</a:t>
            </a:r>
            <a:r>
              <a:rPr lang="en-US" sz="2400" smtClean="0">
                <a:solidFill>
                  <a:srgbClr val="FFFF00"/>
                </a:solidFill>
              </a:rPr>
              <a:t> THEN SET HEATKNOB TO </a:t>
            </a:r>
            <a:r>
              <a:rPr lang="en-US" sz="2400" b="1" smtClean="0">
                <a:solidFill>
                  <a:srgbClr val="FFFF00"/>
                </a:solidFill>
              </a:rPr>
              <a:t>VERY HIGH</a:t>
            </a:r>
            <a:r>
              <a:rPr lang="en-US" sz="2400" smtClean="0">
                <a:solidFill>
                  <a:srgbClr val="FFFF00"/>
                </a:solidFill>
              </a:rPr>
              <a:t>.</a:t>
            </a:r>
            <a:endParaRPr lang="en-US" sz="2400" b="1" smtClean="0">
              <a:solidFill>
                <a:srgbClr val="FFFF00"/>
              </a:solidFill>
            </a:endParaRPr>
          </a:p>
          <a:p>
            <a:pPr eaLnBrk="1" hangingPunct="1">
              <a:lnSpc>
                <a:spcPct val="80000"/>
              </a:lnSpc>
            </a:pPr>
            <a:r>
              <a:rPr lang="en-US" sz="2400" b="1" smtClean="0">
                <a:solidFill>
                  <a:srgbClr val="FFFF00"/>
                </a:solidFill>
              </a:rPr>
              <a:t>RULE-4</a:t>
            </a:r>
            <a:r>
              <a:rPr lang="en-US" sz="2400" smtClean="0">
                <a:solidFill>
                  <a:srgbClr val="FFFF00"/>
                </a:solidFill>
              </a:rPr>
              <a:t>: IF SENSETEMP IS </a:t>
            </a:r>
            <a:r>
              <a:rPr lang="en-US" sz="2400" b="1" smtClean="0">
                <a:solidFill>
                  <a:srgbClr val="FFFF00"/>
                </a:solidFill>
              </a:rPr>
              <a:t>VERYLOW</a:t>
            </a:r>
            <a:r>
              <a:rPr lang="en-US" sz="2400" smtClean="0">
                <a:solidFill>
                  <a:srgbClr val="FFFF00"/>
                </a:solidFill>
              </a:rPr>
              <a:t> AND SENSELEVEL IS </a:t>
            </a:r>
            <a:r>
              <a:rPr lang="en-US" sz="2400" b="1" smtClean="0">
                <a:solidFill>
                  <a:srgbClr val="FFFF00"/>
                </a:solidFill>
              </a:rPr>
              <a:t>HIGH</a:t>
            </a:r>
            <a:r>
              <a:rPr lang="en-US" sz="2400" smtClean="0">
                <a:solidFill>
                  <a:srgbClr val="FFFF00"/>
                </a:solidFill>
              </a:rPr>
              <a:t> THEN SET HEATKNOB TO </a:t>
            </a:r>
            <a:r>
              <a:rPr lang="en-US" sz="2400" b="1" smtClean="0">
                <a:solidFill>
                  <a:srgbClr val="FFFF00"/>
                </a:solidFill>
              </a:rPr>
              <a:t>VERY HIGH.</a:t>
            </a:r>
          </a:p>
          <a:p>
            <a:pPr eaLnBrk="1" hangingPunct="1">
              <a:lnSpc>
                <a:spcPct val="80000"/>
              </a:lnSpc>
            </a:pPr>
            <a:r>
              <a:rPr lang="en-US" sz="2400" b="1" smtClean="0">
                <a:solidFill>
                  <a:srgbClr val="FFFF00"/>
                </a:solidFill>
              </a:rPr>
              <a:t>RULE-5:</a:t>
            </a:r>
            <a:r>
              <a:rPr lang="en-US" sz="2400" smtClean="0">
                <a:solidFill>
                  <a:srgbClr val="FFFF00"/>
                </a:solidFill>
              </a:rPr>
              <a:t> IF SENSETEMP IS </a:t>
            </a:r>
            <a:r>
              <a:rPr lang="en-US" sz="2400" b="1" smtClean="0">
                <a:solidFill>
                  <a:srgbClr val="FFFF00"/>
                </a:solidFill>
              </a:rPr>
              <a:t>VERY LOW</a:t>
            </a:r>
            <a:r>
              <a:rPr lang="en-US" sz="2400" smtClean="0">
                <a:solidFill>
                  <a:srgbClr val="FFFF00"/>
                </a:solidFill>
              </a:rPr>
              <a:t> AND SENSELEVEL IS </a:t>
            </a:r>
            <a:r>
              <a:rPr lang="en-US" sz="2400" b="1" smtClean="0">
                <a:solidFill>
                  <a:srgbClr val="FFFF00"/>
                </a:solidFill>
              </a:rPr>
              <a:t>VERY HIGH</a:t>
            </a:r>
            <a:r>
              <a:rPr lang="en-US" sz="2400" smtClean="0">
                <a:solidFill>
                  <a:srgbClr val="FFFF00"/>
                </a:solidFill>
              </a:rPr>
              <a:t> THEN SET HEATKNOB TO </a:t>
            </a:r>
            <a:r>
              <a:rPr lang="en-US" sz="2400" b="1" smtClean="0">
                <a:solidFill>
                  <a:srgbClr val="FFFF00"/>
                </a:solidFill>
              </a:rPr>
              <a:t>VERY HIGH</a:t>
            </a:r>
            <a:r>
              <a:rPr lang="en-US" sz="2400" smtClean="0">
                <a:solidFill>
                  <a:srgbClr val="FFFF00"/>
                </a:solidFill>
              </a:rPr>
              <a: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0" y="0"/>
            <a:ext cx="9144000" cy="1371600"/>
          </a:xfrm>
          <a:solidFill>
            <a:schemeClr val="accent2"/>
          </a:solidFill>
        </p:spPr>
        <p:txBody>
          <a:bodyPr/>
          <a:lstStyle/>
          <a:p>
            <a:pPr eaLnBrk="1" hangingPunct="1">
              <a:defRPr/>
            </a:pPr>
            <a:r>
              <a:rPr lang="en-US" sz="3200" smtClean="0">
                <a:solidFill>
                  <a:schemeClr val="folHlink"/>
                </a:solidFill>
              </a:rPr>
              <a:t>   APPLICATIONS OF FUZZY TECHNOLOGY</a:t>
            </a:r>
          </a:p>
        </p:txBody>
      </p:sp>
      <p:sp>
        <p:nvSpPr>
          <p:cNvPr id="12291" name="Rectangle 3"/>
          <p:cNvSpPr>
            <a:spLocks noGrp="1" noChangeArrowheads="1"/>
          </p:cNvSpPr>
          <p:nvPr>
            <p:ph type="body" idx="1"/>
          </p:nvPr>
        </p:nvSpPr>
        <p:spPr>
          <a:xfrm>
            <a:off x="0" y="1447800"/>
            <a:ext cx="9144000" cy="5410200"/>
          </a:xfrm>
          <a:solidFill>
            <a:srgbClr val="0000FF"/>
          </a:solidFill>
        </p:spPr>
        <p:txBody>
          <a:bodyPr/>
          <a:lstStyle/>
          <a:p>
            <a:pPr eaLnBrk="1" hangingPunct="1"/>
            <a:r>
              <a:rPr lang="en-US" smtClean="0">
                <a:solidFill>
                  <a:srgbClr val="FF00FF"/>
                </a:solidFill>
              </a:rPr>
              <a:t>ELECTRICAL ENGINEERING</a:t>
            </a:r>
          </a:p>
          <a:p>
            <a:pPr lvl="1" eaLnBrk="1" hangingPunct="1">
              <a:buFont typeface="Wingdings" pitchFamily="2" charset="2"/>
              <a:buChar char="§"/>
            </a:pPr>
            <a:r>
              <a:rPr lang="en-US" smtClean="0">
                <a:solidFill>
                  <a:schemeClr val="hlink"/>
                </a:solidFill>
              </a:rPr>
              <a:t>Fuzzy control theory and applications</a:t>
            </a:r>
          </a:p>
          <a:p>
            <a:pPr lvl="1" eaLnBrk="1" hangingPunct="1">
              <a:buFont typeface="Wingdings" pitchFamily="2" charset="2"/>
              <a:buChar char="§"/>
            </a:pPr>
            <a:r>
              <a:rPr lang="en-US" smtClean="0">
                <a:solidFill>
                  <a:schemeClr val="hlink"/>
                </a:solidFill>
              </a:rPr>
              <a:t>Fuzzy logic based load forecasting system</a:t>
            </a:r>
          </a:p>
          <a:p>
            <a:pPr eaLnBrk="1" hangingPunct="1">
              <a:buClr>
                <a:schemeClr val="tx1"/>
              </a:buClr>
            </a:pPr>
            <a:r>
              <a:rPr lang="en-US" smtClean="0">
                <a:solidFill>
                  <a:srgbClr val="FF00FF"/>
                </a:solidFill>
              </a:rPr>
              <a:t>ENVIRONMENTAL SCIENCE</a:t>
            </a:r>
          </a:p>
          <a:p>
            <a:pPr lvl="1" eaLnBrk="1" hangingPunct="1">
              <a:buFont typeface="Wingdings" pitchFamily="2" charset="2"/>
              <a:buChar char="§"/>
            </a:pPr>
            <a:r>
              <a:rPr lang="en-US" smtClean="0">
                <a:solidFill>
                  <a:schemeClr val="hlink"/>
                </a:solidFill>
              </a:rPr>
              <a:t>Fuzzy logic based weather prediction system</a:t>
            </a:r>
          </a:p>
          <a:p>
            <a:pPr lvl="1" eaLnBrk="1" hangingPunct="1">
              <a:buFont typeface="Wingdings" pitchFamily="2" charset="2"/>
              <a:buChar char="§"/>
            </a:pPr>
            <a:r>
              <a:rPr lang="en-US" smtClean="0">
                <a:solidFill>
                  <a:schemeClr val="hlink"/>
                </a:solidFill>
              </a:rPr>
              <a:t>Fuzzy logic based water quality control system</a:t>
            </a:r>
          </a:p>
          <a:p>
            <a:pPr eaLnBrk="1" hangingPunct="1">
              <a:buClr>
                <a:schemeClr val="tx1"/>
              </a:buClr>
            </a:pPr>
            <a:r>
              <a:rPr lang="en-US" smtClean="0">
                <a:solidFill>
                  <a:srgbClr val="FF00FF"/>
                </a:solidFill>
              </a:rPr>
              <a:t>MEDICAL SCIENCE</a:t>
            </a:r>
          </a:p>
          <a:p>
            <a:pPr lvl="1" eaLnBrk="1" hangingPunct="1">
              <a:buFont typeface="Wingdings" pitchFamily="2" charset="2"/>
              <a:buChar char="§"/>
            </a:pPr>
            <a:r>
              <a:rPr lang="en-US" smtClean="0">
                <a:solidFill>
                  <a:schemeClr val="hlink"/>
                </a:solidFill>
              </a:rPr>
              <a:t>Fuzzy logic based diagnosis system</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defRPr/>
            </a:pPr>
            <a:r>
              <a:rPr lang="en-US" b="1" dirty="0" smtClean="0">
                <a:solidFill>
                  <a:srgbClr val="FF0000"/>
                </a:solidFill>
              </a:rPr>
              <a:t>CREATING IF-THEN RULES</a:t>
            </a:r>
          </a:p>
        </p:txBody>
      </p:sp>
      <p:sp>
        <p:nvSpPr>
          <p:cNvPr id="51203" name="Rectangle 3"/>
          <p:cNvSpPr>
            <a:spLocks noGrp="1" noChangeArrowheads="1"/>
          </p:cNvSpPr>
          <p:nvPr>
            <p:ph type="body" idx="1"/>
          </p:nvPr>
        </p:nvSpPr>
        <p:spPr/>
        <p:txBody>
          <a:bodyPr/>
          <a:lstStyle/>
          <a:p>
            <a:pPr eaLnBrk="1" hangingPunct="1">
              <a:lnSpc>
                <a:spcPct val="90000"/>
              </a:lnSpc>
            </a:pPr>
            <a:r>
              <a:rPr lang="en-US" sz="2400" b="1" smtClean="0">
                <a:solidFill>
                  <a:srgbClr val="FFFF00"/>
                </a:solidFill>
              </a:rPr>
              <a:t>RULE-5:</a:t>
            </a:r>
            <a:r>
              <a:rPr lang="en-US" sz="2400" smtClean="0">
                <a:solidFill>
                  <a:srgbClr val="FFFF00"/>
                </a:solidFill>
              </a:rPr>
              <a:t> IF SENSETEMP IS </a:t>
            </a:r>
            <a:r>
              <a:rPr lang="en-US" sz="2400" b="1" smtClean="0">
                <a:solidFill>
                  <a:srgbClr val="FFFF00"/>
                </a:solidFill>
              </a:rPr>
              <a:t>VERY LOW</a:t>
            </a:r>
            <a:r>
              <a:rPr lang="en-US" sz="2400" smtClean="0">
                <a:solidFill>
                  <a:srgbClr val="FFFF00"/>
                </a:solidFill>
              </a:rPr>
              <a:t> AND SENSELEVEL IS </a:t>
            </a:r>
            <a:r>
              <a:rPr lang="en-US" sz="2400" b="1" smtClean="0">
                <a:solidFill>
                  <a:srgbClr val="FFFF00"/>
                </a:solidFill>
              </a:rPr>
              <a:t>VERY HIGH</a:t>
            </a:r>
            <a:r>
              <a:rPr lang="en-US" sz="2400" smtClean="0">
                <a:solidFill>
                  <a:srgbClr val="FFFF00"/>
                </a:solidFill>
              </a:rPr>
              <a:t> THEN SET HEATKNOB TO </a:t>
            </a:r>
            <a:r>
              <a:rPr lang="en-US" sz="2400" b="1" smtClean="0">
                <a:solidFill>
                  <a:srgbClr val="FFFF00"/>
                </a:solidFill>
              </a:rPr>
              <a:t>VERY HIGH</a:t>
            </a:r>
            <a:r>
              <a:rPr lang="en-US" sz="2400" smtClean="0">
                <a:solidFill>
                  <a:srgbClr val="FFFF00"/>
                </a:solidFill>
              </a:rPr>
              <a:t>.</a:t>
            </a:r>
            <a:endParaRPr lang="en-US" sz="2400" b="1" smtClean="0">
              <a:solidFill>
                <a:srgbClr val="FFFF00"/>
              </a:solidFill>
            </a:endParaRPr>
          </a:p>
          <a:p>
            <a:pPr eaLnBrk="1" hangingPunct="1">
              <a:lnSpc>
                <a:spcPct val="90000"/>
              </a:lnSpc>
            </a:pPr>
            <a:r>
              <a:rPr lang="en-US" sz="2400" b="1" smtClean="0">
                <a:solidFill>
                  <a:srgbClr val="FFFF00"/>
                </a:solidFill>
              </a:rPr>
              <a:t>RULE-6:</a:t>
            </a:r>
            <a:r>
              <a:rPr lang="en-US" sz="2400" smtClean="0">
                <a:solidFill>
                  <a:srgbClr val="FFFF00"/>
                </a:solidFill>
              </a:rPr>
              <a:t> IF SENSETEMP IS </a:t>
            </a:r>
            <a:r>
              <a:rPr lang="en-US" sz="2400" b="1" smtClean="0">
                <a:solidFill>
                  <a:srgbClr val="FFFF00"/>
                </a:solidFill>
              </a:rPr>
              <a:t> LOW</a:t>
            </a:r>
            <a:r>
              <a:rPr lang="en-US" sz="2400" smtClean="0">
                <a:solidFill>
                  <a:srgbClr val="FFFF00"/>
                </a:solidFill>
              </a:rPr>
              <a:t> AND SENSELEVEL IS </a:t>
            </a:r>
            <a:r>
              <a:rPr lang="en-US" sz="2400" b="1" smtClean="0">
                <a:solidFill>
                  <a:srgbClr val="FFFF00"/>
                </a:solidFill>
              </a:rPr>
              <a:t>VERY LOW</a:t>
            </a:r>
            <a:r>
              <a:rPr lang="en-US" sz="2400" smtClean="0">
                <a:solidFill>
                  <a:srgbClr val="FFFF00"/>
                </a:solidFill>
              </a:rPr>
              <a:t> THEN SET HEATKNOB TO </a:t>
            </a:r>
            <a:r>
              <a:rPr lang="en-US" sz="2400" b="1" smtClean="0">
                <a:solidFill>
                  <a:srgbClr val="FFFF00"/>
                </a:solidFill>
              </a:rPr>
              <a:t>LOW</a:t>
            </a:r>
            <a:r>
              <a:rPr lang="en-US" sz="2400" smtClean="0">
                <a:solidFill>
                  <a:srgbClr val="FFFF00"/>
                </a:solidFill>
              </a:rPr>
              <a:t>.</a:t>
            </a:r>
            <a:endParaRPr lang="en-US" sz="2400" b="1" smtClean="0">
              <a:solidFill>
                <a:srgbClr val="FFFF00"/>
              </a:solidFill>
            </a:endParaRPr>
          </a:p>
          <a:p>
            <a:pPr eaLnBrk="1" hangingPunct="1">
              <a:lnSpc>
                <a:spcPct val="90000"/>
              </a:lnSpc>
            </a:pPr>
            <a:r>
              <a:rPr lang="en-US" sz="2400" b="1" smtClean="0">
                <a:solidFill>
                  <a:srgbClr val="FFFF00"/>
                </a:solidFill>
              </a:rPr>
              <a:t>RULE-7:</a:t>
            </a:r>
            <a:r>
              <a:rPr lang="en-US" sz="2400" smtClean="0">
                <a:solidFill>
                  <a:srgbClr val="FFFF00"/>
                </a:solidFill>
              </a:rPr>
              <a:t> IF SENSETEMP IS </a:t>
            </a:r>
            <a:r>
              <a:rPr lang="en-US" sz="2400" b="1" smtClean="0">
                <a:solidFill>
                  <a:srgbClr val="FFFF00"/>
                </a:solidFill>
              </a:rPr>
              <a:t>LOW</a:t>
            </a:r>
            <a:r>
              <a:rPr lang="en-US" sz="2400" smtClean="0">
                <a:solidFill>
                  <a:srgbClr val="FFFF00"/>
                </a:solidFill>
              </a:rPr>
              <a:t> AND SENSELEVEL IS </a:t>
            </a:r>
            <a:r>
              <a:rPr lang="en-US" sz="2400" b="1" smtClean="0">
                <a:solidFill>
                  <a:srgbClr val="FFFF00"/>
                </a:solidFill>
              </a:rPr>
              <a:t>LOW </a:t>
            </a:r>
            <a:r>
              <a:rPr lang="en-US" sz="2400" smtClean="0">
                <a:solidFill>
                  <a:srgbClr val="FFFF00"/>
                </a:solidFill>
              </a:rPr>
              <a:t>THEN SET HEATKNOB TO </a:t>
            </a:r>
            <a:r>
              <a:rPr lang="en-US" sz="2400" b="1" smtClean="0">
                <a:solidFill>
                  <a:srgbClr val="FFFF00"/>
                </a:solidFill>
              </a:rPr>
              <a:t>NORMAL</a:t>
            </a:r>
            <a:r>
              <a:rPr lang="en-US" sz="2400" smtClean="0">
                <a:solidFill>
                  <a:srgbClr val="FFFF00"/>
                </a:solidFill>
              </a:rPr>
              <a:t>.</a:t>
            </a:r>
            <a:endParaRPr lang="en-US" sz="2400" b="1" smtClean="0">
              <a:solidFill>
                <a:srgbClr val="FFFF00"/>
              </a:solidFill>
            </a:endParaRPr>
          </a:p>
          <a:p>
            <a:pPr eaLnBrk="1" hangingPunct="1">
              <a:lnSpc>
                <a:spcPct val="90000"/>
              </a:lnSpc>
            </a:pPr>
            <a:r>
              <a:rPr lang="en-US" sz="2400" b="1" smtClean="0">
                <a:solidFill>
                  <a:srgbClr val="FFFF00"/>
                </a:solidFill>
              </a:rPr>
              <a:t>RULE-8:</a:t>
            </a:r>
            <a:r>
              <a:rPr lang="en-US" sz="2400" smtClean="0">
                <a:solidFill>
                  <a:srgbClr val="FFFF00"/>
                </a:solidFill>
              </a:rPr>
              <a:t> IF SENSETEMP IS </a:t>
            </a:r>
            <a:r>
              <a:rPr lang="en-US" sz="2400" b="1" smtClean="0">
                <a:solidFill>
                  <a:srgbClr val="FFFF00"/>
                </a:solidFill>
              </a:rPr>
              <a:t> LOW</a:t>
            </a:r>
            <a:r>
              <a:rPr lang="en-US" sz="2400" smtClean="0">
                <a:solidFill>
                  <a:srgbClr val="FFFF00"/>
                </a:solidFill>
              </a:rPr>
              <a:t> AND SENSELEVEL IS </a:t>
            </a:r>
            <a:r>
              <a:rPr lang="en-US" sz="2400" b="1" smtClean="0">
                <a:solidFill>
                  <a:srgbClr val="FFFF00"/>
                </a:solidFill>
              </a:rPr>
              <a:t>NORMAL</a:t>
            </a:r>
            <a:r>
              <a:rPr lang="en-US" sz="2400" smtClean="0">
                <a:solidFill>
                  <a:srgbClr val="FFFF00"/>
                </a:solidFill>
              </a:rPr>
              <a:t> THEN SET HEATKNOB TO </a:t>
            </a:r>
            <a:r>
              <a:rPr lang="en-US" sz="2400" b="1" smtClean="0">
                <a:solidFill>
                  <a:srgbClr val="FFFF00"/>
                </a:solidFill>
              </a:rPr>
              <a:t> HIGH</a:t>
            </a:r>
            <a:r>
              <a:rPr lang="en-US" sz="2400" smtClean="0">
                <a:solidFill>
                  <a:srgbClr val="FFFF00"/>
                </a:solidFill>
              </a:rPr>
              <a:t>.</a:t>
            </a:r>
            <a:endParaRPr lang="en-US" sz="2400" b="1" smtClean="0">
              <a:solidFill>
                <a:srgbClr val="FFFF00"/>
              </a:solidFill>
            </a:endParaRPr>
          </a:p>
          <a:p>
            <a:pPr eaLnBrk="1" hangingPunct="1">
              <a:lnSpc>
                <a:spcPct val="90000"/>
              </a:lnSpc>
            </a:pPr>
            <a:r>
              <a:rPr lang="en-US" sz="2400" b="1" smtClean="0">
                <a:solidFill>
                  <a:srgbClr val="FFFF00"/>
                </a:solidFill>
              </a:rPr>
              <a:t>RULE-9:</a:t>
            </a:r>
            <a:r>
              <a:rPr lang="en-US" sz="2400" smtClean="0">
                <a:solidFill>
                  <a:srgbClr val="FFFF00"/>
                </a:solidFill>
              </a:rPr>
              <a:t> IF SENSETEMP IS </a:t>
            </a:r>
            <a:r>
              <a:rPr lang="en-US" sz="2400" b="1" smtClean="0">
                <a:solidFill>
                  <a:srgbClr val="FFFF00"/>
                </a:solidFill>
              </a:rPr>
              <a:t>LOW</a:t>
            </a:r>
            <a:r>
              <a:rPr lang="en-US" sz="2400" smtClean="0">
                <a:solidFill>
                  <a:srgbClr val="FFFF00"/>
                </a:solidFill>
              </a:rPr>
              <a:t> AND SENSELEVEL IS </a:t>
            </a:r>
            <a:r>
              <a:rPr lang="en-US" sz="2400" b="1" smtClean="0">
                <a:solidFill>
                  <a:srgbClr val="FFFF00"/>
                </a:solidFill>
              </a:rPr>
              <a:t>HIGH</a:t>
            </a:r>
            <a:r>
              <a:rPr lang="en-US" sz="2400" smtClean="0">
                <a:solidFill>
                  <a:srgbClr val="FFFF00"/>
                </a:solidFill>
              </a:rPr>
              <a:t> THEN SET HEATKNOB TO </a:t>
            </a:r>
            <a:r>
              <a:rPr lang="en-US" sz="2400" b="1" smtClean="0">
                <a:solidFill>
                  <a:srgbClr val="FFFF00"/>
                </a:solidFill>
              </a:rPr>
              <a:t> HIGH</a:t>
            </a:r>
            <a:r>
              <a:rPr lang="en-US" sz="2400" smtClean="0"/>
              <a:t>.</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p:cNvSpPr>
            <a:spLocks noChangeArrowheads="1"/>
          </p:cNvSpPr>
          <p:nvPr/>
        </p:nvSpPr>
        <p:spPr bwMode="auto">
          <a:xfrm>
            <a:off x="609600" y="217488"/>
            <a:ext cx="7848600" cy="2039937"/>
          </a:xfrm>
          <a:prstGeom prst="rect">
            <a:avLst/>
          </a:prstGeom>
          <a:noFill/>
          <a:ln w="9525">
            <a:noFill/>
            <a:miter lim="800000"/>
            <a:headEnd/>
            <a:tailEnd/>
          </a:ln>
        </p:spPr>
        <p:txBody>
          <a:bodyPr anchor="ctr">
            <a:spAutoFit/>
          </a:bodyPr>
          <a:lstStyle/>
          <a:p>
            <a:pPr eaLnBrk="1" hangingPunct="1">
              <a:tabLst>
                <a:tab pos="685800" algn="l"/>
              </a:tabLst>
            </a:pPr>
            <a:r>
              <a:rPr lang="en-US" sz="3200">
                <a:solidFill>
                  <a:srgbClr val="FF0000"/>
                </a:solidFill>
                <a:latin typeface="Times New Roman" charset="0"/>
                <a:cs typeface="Times New Roman" charset="0"/>
              </a:rPr>
              <a:t>            DEFUZZIFY THE OUTPUTS</a:t>
            </a:r>
            <a:endParaRPr lang="en-US" sz="3200">
              <a:latin typeface="Times New Roman" charset="0"/>
            </a:endParaRPr>
          </a:p>
          <a:p>
            <a:pPr>
              <a:buFont typeface="Symbol" pitchFamily="18" charset="2"/>
              <a:buChar char=""/>
              <a:tabLst>
                <a:tab pos="685800" algn="l"/>
              </a:tabLst>
            </a:pPr>
            <a:r>
              <a:rPr lang="en-US">
                <a:solidFill>
                  <a:srgbClr val="FFFF99"/>
                </a:solidFill>
                <a:latin typeface="Times New Roman" charset="0"/>
                <a:cs typeface="Times New Roman" charset="0"/>
              </a:rPr>
              <a:t>Assume that at a particular point in time </a:t>
            </a:r>
            <a:endParaRPr lang="en-US">
              <a:solidFill>
                <a:srgbClr val="FFFF99"/>
              </a:solidFill>
              <a:latin typeface="Times New Roman" charset="0"/>
            </a:endParaRPr>
          </a:p>
          <a:p>
            <a:pPr>
              <a:tabLst>
                <a:tab pos="685800" algn="l"/>
              </a:tabLst>
            </a:pPr>
            <a:r>
              <a:rPr lang="en-US">
                <a:solidFill>
                  <a:srgbClr val="FF00FF"/>
                </a:solidFill>
                <a:latin typeface="Times New Roman" charset="0"/>
                <a:cs typeface="Times New Roman" charset="0"/>
              </a:rPr>
              <a:t>LEVELSENSE = 7.0 and TEMPSENSE = 65</a:t>
            </a:r>
            <a:endParaRPr lang="en-US">
              <a:latin typeface="Times New Roman" charset="0"/>
            </a:endParaRPr>
          </a:p>
          <a:p>
            <a:pPr>
              <a:buFont typeface="Symbol" pitchFamily="18" charset="2"/>
              <a:buChar char=""/>
              <a:tabLst>
                <a:tab pos="685800" algn="l"/>
              </a:tabLst>
            </a:pPr>
            <a:r>
              <a:rPr lang="en-US">
                <a:solidFill>
                  <a:srgbClr val="FFFF99"/>
                </a:solidFill>
                <a:latin typeface="Times New Roman" charset="0"/>
                <a:cs typeface="Times New Roman" charset="0"/>
              </a:rPr>
              <a:t>The membership values of fuzzy output are :</a:t>
            </a:r>
            <a:endParaRPr lang="en-US">
              <a:solidFill>
                <a:srgbClr val="FFFF99"/>
              </a:solidFill>
              <a:latin typeface="Times New Roman" charset="0"/>
            </a:endParaRPr>
          </a:p>
          <a:p>
            <a:pPr>
              <a:tabLst>
                <a:tab pos="685800" algn="l"/>
              </a:tabLst>
            </a:pPr>
            <a:endParaRPr lang="en-US">
              <a:solidFill>
                <a:srgbClr val="FFFF99"/>
              </a:solidFill>
              <a:latin typeface="Times New Roman" charset="0"/>
            </a:endParaRPr>
          </a:p>
        </p:txBody>
      </p:sp>
      <p:graphicFrame>
        <p:nvGraphicFramePr>
          <p:cNvPr id="97438" name="Group 158"/>
          <p:cNvGraphicFramePr>
            <a:graphicFrameLocks noGrp="1"/>
          </p:cNvGraphicFramePr>
          <p:nvPr/>
        </p:nvGraphicFramePr>
        <p:xfrm>
          <a:off x="838200" y="2209800"/>
          <a:ext cx="7848600" cy="4300538"/>
        </p:xfrm>
        <a:graphic>
          <a:graphicData uri="http://schemas.openxmlformats.org/drawingml/2006/table">
            <a:tbl>
              <a:tblPr/>
              <a:tblGrid>
                <a:gridCol w="1828800"/>
                <a:gridCol w="990600"/>
                <a:gridCol w="825500"/>
                <a:gridCol w="1698625"/>
                <a:gridCol w="1163638"/>
                <a:gridCol w="1341437"/>
              </a:tblGrid>
              <a:tr h="14319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800080"/>
                          </a:solidFill>
                          <a:effectLst/>
                          <a:latin typeface="Times New Roman" pitchFamily="18" charset="0"/>
                          <a:cs typeface="Times New Roman" pitchFamily="18" charset="0"/>
                        </a:rPr>
                        <a:t>CRISP INPUT</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800080"/>
                          </a:solidFill>
                          <a:effectLst/>
                          <a:latin typeface="Times New Roman" pitchFamily="18" charset="0"/>
                          <a:cs typeface="Times New Roman" pitchFamily="18" charset="0"/>
                        </a:rPr>
                        <a:t>VALUES</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5">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800080"/>
                          </a:solidFill>
                          <a:effectLst/>
                          <a:latin typeface="Times New Roman" pitchFamily="18" charset="0"/>
                          <a:cs typeface="Times New Roman" pitchFamily="18" charset="0"/>
                        </a:rPr>
                        <a:t>MEMBERSHIP VALUES  OF FUZZY OUTPUT</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93738">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00FF"/>
                          </a:solidFill>
                          <a:effectLst/>
                          <a:latin typeface="Times New Roman" pitchFamily="18" charset="0"/>
                          <a:cs typeface="Times New Roman" pitchFamily="18" charset="0"/>
                        </a:rPr>
                        <a:t>VERY LOW</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00FF"/>
                          </a:solidFill>
                          <a:effectLst/>
                          <a:latin typeface="Times New Roman" pitchFamily="18" charset="0"/>
                          <a:cs typeface="Times New Roman" pitchFamily="18" charset="0"/>
                        </a:rPr>
                        <a:t>LOW</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00FF"/>
                          </a:solidFill>
                          <a:effectLst/>
                          <a:latin typeface="Times New Roman" pitchFamily="18" charset="0"/>
                          <a:cs typeface="Times New Roman" pitchFamily="18" charset="0"/>
                        </a:rPr>
                        <a:t>NORMAL</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00FF"/>
                          </a:solidFill>
                          <a:effectLst/>
                          <a:latin typeface="Times New Roman" pitchFamily="18" charset="0"/>
                          <a:cs typeface="Times New Roman" pitchFamily="18" charset="0"/>
                        </a:rPr>
                        <a:t>HIGH</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00FF"/>
                          </a:solidFill>
                          <a:effectLst/>
                          <a:latin typeface="Times New Roman" pitchFamily="18" charset="0"/>
                          <a:cs typeface="Times New Roman" pitchFamily="18" charset="0"/>
                        </a:rPr>
                        <a:t>VERY HIGH</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779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00FF"/>
                          </a:solidFill>
                          <a:effectLst/>
                          <a:latin typeface="Times New Roman" pitchFamily="18" charset="0"/>
                          <a:cs typeface="Times New Roman" pitchFamily="18" charset="0"/>
                        </a:rPr>
                        <a:t>LEVEL</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00FF"/>
                          </a:solidFill>
                          <a:effectLst/>
                          <a:latin typeface="Times New Roman" pitchFamily="18" charset="0"/>
                          <a:cs typeface="Times New Roman" pitchFamily="18" charset="0"/>
                        </a:rPr>
                        <a:t>SENSE  = 7.0</a:t>
                      </a:r>
                      <a:endParaRPr kumimoji="0" lang="en-US" sz="1800" b="0" i="0" u="none" strike="noStrike" cap="none" normalizeH="0" baseline="0" smtClean="0">
                        <a:ln>
                          <a:noFill/>
                        </a:ln>
                        <a:solidFill>
                          <a:srgbClr val="FF00FF"/>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99"/>
                          </a:solidFill>
                          <a:effectLst/>
                          <a:latin typeface="Times New Roman" pitchFamily="18" charset="0"/>
                          <a:cs typeface="Times New Roman" pitchFamily="18" charset="0"/>
                        </a:rPr>
                        <a:t>0</a:t>
                      </a:r>
                      <a:endParaRPr kumimoji="0" lang="en-US" sz="1800" b="0" i="0" u="none" strike="noStrike" cap="none" normalizeH="0" baseline="0" smtClean="0">
                        <a:ln>
                          <a:noFill/>
                        </a:ln>
                        <a:solidFill>
                          <a:srgbClr val="FFFF99"/>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99"/>
                          </a:solidFill>
                          <a:effectLst/>
                          <a:latin typeface="Times New Roman" pitchFamily="18" charset="0"/>
                          <a:cs typeface="Times New Roman" pitchFamily="18" charset="0"/>
                        </a:rPr>
                        <a:t>0</a:t>
                      </a:r>
                      <a:endParaRPr kumimoji="0" lang="en-US" sz="1800" b="0" i="0" u="none" strike="noStrike" cap="none" normalizeH="0" baseline="0" smtClean="0">
                        <a:ln>
                          <a:noFill/>
                        </a:ln>
                        <a:solidFill>
                          <a:srgbClr val="FFFF99"/>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99"/>
                          </a:solidFill>
                          <a:effectLst/>
                          <a:latin typeface="Times New Roman" pitchFamily="18" charset="0"/>
                          <a:cs typeface="Times New Roman" pitchFamily="18" charset="0"/>
                        </a:rPr>
                        <a:t>0.4</a:t>
                      </a:r>
                      <a:endParaRPr kumimoji="0" lang="en-US" sz="1800" b="0" i="0" u="none" strike="noStrike" cap="none" normalizeH="0" baseline="0" smtClean="0">
                        <a:ln>
                          <a:noFill/>
                        </a:ln>
                        <a:solidFill>
                          <a:srgbClr val="FFFF99"/>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99"/>
                          </a:solidFill>
                          <a:effectLst/>
                          <a:latin typeface="Times New Roman" pitchFamily="18" charset="0"/>
                          <a:cs typeface="Times New Roman" pitchFamily="18" charset="0"/>
                        </a:rPr>
                        <a:t>0.6</a:t>
                      </a:r>
                      <a:endParaRPr kumimoji="0" lang="en-US" sz="1800" b="0" i="0" u="none" strike="noStrike" cap="none" normalizeH="0" baseline="0" smtClean="0">
                        <a:ln>
                          <a:noFill/>
                        </a:ln>
                        <a:solidFill>
                          <a:srgbClr val="FFFF99"/>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99"/>
                          </a:solidFill>
                          <a:effectLst/>
                          <a:latin typeface="Times New Roman" pitchFamily="18" charset="0"/>
                          <a:cs typeface="Times New Roman" pitchFamily="18" charset="0"/>
                        </a:rPr>
                        <a:t>0</a:t>
                      </a:r>
                      <a:endParaRPr kumimoji="0" lang="en-US" sz="1800" b="0" i="0" u="none" strike="noStrike" cap="none" normalizeH="0" baseline="0" smtClean="0">
                        <a:ln>
                          <a:noFill/>
                        </a:ln>
                        <a:solidFill>
                          <a:srgbClr val="FFFF99"/>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763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00FF"/>
                          </a:solidFill>
                          <a:effectLst/>
                          <a:latin typeface="Times New Roman" pitchFamily="18" charset="0"/>
                          <a:cs typeface="Times New Roman" pitchFamily="18" charset="0"/>
                        </a:rPr>
                        <a:t>TEMP</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00FF"/>
                          </a:solidFill>
                          <a:effectLst/>
                          <a:latin typeface="Times New Roman" pitchFamily="18" charset="0"/>
                          <a:cs typeface="Times New Roman" pitchFamily="18" charset="0"/>
                        </a:rPr>
                        <a:t>SENSE = 65</a:t>
                      </a:r>
                      <a:endParaRPr kumimoji="0" lang="en-US" sz="1800" b="0" i="0" u="none" strike="noStrike" cap="none" normalizeH="0" baseline="0" smtClean="0">
                        <a:ln>
                          <a:noFill/>
                        </a:ln>
                        <a:solidFill>
                          <a:srgbClr val="FF00FF"/>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99"/>
                          </a:solidFill>
                          <a:effectLst/>
                          <a:latin typeface="Times New Roman" pitchFamily="18" charset="0"/>
                          <a:cs typeface="Times New Roman" pitchFamily="18" charset="0"/>
                        </a:rPr>
                        <a:t>0</a:t>
                      </a:r>
                      <a:endParaRPr kumimoji="0" lang="en-US" sz="1800" b="0" i="0" u="none" strike="noStrike" cap="none" normalizeH="0" baseline="0" smtClean="0">
                        <a:ln>
                          <a:noFill/>
                        </a:ln>
                        <a:solidFill>
                          <a:srgbClr val="FFFF99"/>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99"/>
                          </a:solidFill>
                          <a:effectLst/>
                          <a:latin typeface="Times New Roman" pitchFamily="18" charset="0"/>
                          <a:cs typeface="Times New Roman" pitchFamily="18" charset="0"/>
                        </a:rPr>
                        <a:t>0</a:t>
                      </a:r>
                      <a:endParaRPr kumimoji="0" lang="en-US" sz="1800" b="0" i="0" u="none" strike="noStrike" cap="none" normalizeH="0" baseline="0" smtClean="0">
                        <a:ln>
                          <a:noFill/>
                        </a:ln>
                        <a:solidFill>
                          <a:srgbClr val="FFFF99"/>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99"/>
                          </a:solidFill>
                          <a:effectLst/>
                          <a:latin typeface="Times New Roman" pitchFamily="18" charset="0"/>
                          <a:cs typeface="Times New Roman" pitchFamily="18" charset="0"/>
                        </a:rPr>
                        <a:t>0.75</a:t>
                      </a:r>
                      <a:endParaRPr kumimoji="0" lang="en-US" sz="1800" b="0" i="0" u="none" strike="noStrike" cap="none" normalizeH="0" baseline="0" smtClean="0">
                        <a:ln>
                          <a:noFill/>
                        </a:ln>
                        <a:solidFill>
                          <a:srgbClr val="FFFF99"/>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99"/>
                          </a:solidFill>
                          <a:effectLst/>
                          <a:latin typeface="Times New Roman" pitchFamily="18" charset="0"/>
                          <a:cs typeface="Times New Roman" pitchFamily="18" charset="0"/>
                        </a:rPr>
                        <a:t>0.25</a:t>
                      </a:r>
                      <a:endParaRPr kumimoji="0" lang="en-US" sz="1800" b="0" i="0" u="none" strike="noStrike" cap="none" normalizeH="0" baseline="0" smtClean="0">
                        <a:ln>
                          <a:noFill/>
                        </a:ln>
                        <a:solidFill>
                          <a:srgbClr val="FFFF99"/>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99"/>
                          </a:solidFill>
                          <a:effectLst/>
                          <a:latin typeface="Times New Roman" pitchFamily="18" charset="0"/>
                          <a:cs typeface="Times New Roman" pitchFamily="18" charset="0"/>
                        </a:rPr>
                        <a:t>0</a:t>
                      </a:r>
                      <a:endParaRPr kumimoji="0" lang="en-US" sz="1800" b="0" i="0" u="none" strike="noStrike" cap="none" normalizeH="0" baseline="0" smtClean="0">
                        <a:ln>
                          <a:noFill/>
                        </a:ln>
                        <a:solidFill>
                          <a:srgbClr val="FFFF99"/>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2260" name="Rectangle 148"/>
          <p:cNvSpPr>
            <a:spLocks noChangeArrowheads="1"/>
          </p:cNvSpPr>
          <p:nvPr/>
        </p:nvSpPr>
        <p:spPr bwMode="auto">
          <a:xfrm>
            <a:off x="0" y="5165725"/>
            <a:ext cx="9144000" cy="0"/>
          </a:xfrm>
          <a:prstGeom prst="rect">
            <a:avLst/>
          </a:prstGeom>
          <a:noFill/>
          <a:ln w="9525">
            <a:noFill/>
            <a:miter lim="800000"/>
            <a:headEnd/>
            <a:tailEnd/>
          </a:ln>
        </p:spPr>
        <p:txBody>
          <a:bodyPr wrap="none" anchor="ctr">
            <a:spAutoFit/>
          </a:bodyPr>
          <a:lstStyle/>
          <a:p>
            <a:pPr eaLnBrk="1" hangingPunct="1"/>
            <a:endParaRPr lang="en-US">
              <a:latin typeface="Times New Roman" charset="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marL="838200" indent="-838200" eaLnBrk="1" hangingPunct="1">
              <a:defRPr/>
            </a:pPr>
            <a:r>
              <a:rPr lang="en-US" smtClean="0"/>
              <a:t>DEFUZZIFY THE OUTPUTS</a:t>
            </a:r>
          </a:p>
        </p:txBody>
      </p:sp>
      <p:sp>
        <p:nvSpPr>
          <p:cNvPr id="53251" name="Rectangle 3"/>
          <p:cNvSpPr>
            <a:spLocks noGrp="1" noChangeArrowheads="1"/>
          </p:cNvSpPr>
          <p:nvPr>
            <p:ph type="body" idx="1"/>
          </p:nvPr>
        </p:nvSpPr>
        <p:spPr/>
        <p:txBody>
          <a:bodyPr/>
          <a:lstStyle/>
          <a:p>
            <a:pPr eaLnBrk="1" hangingPunct="1">
              <a:lnSpc>
                <a:spcPct val="80000"/>
              </a:lnSpc>
            </a:pPr>
            <a:r>
              <a:rPr lang="en-US" sz="2000" smtClean="0"/>
              <a:t>By using the fuzzy rule base and the strengths assigned previously, we find the rules recommended the following output values ( with strengths) for </a:t>
            </a:r>
            <a:r>
              <a:rPr lang="en-US" sz="2000" b="1" smtClean="0"/>
              <a:t>HEATKNOB:</a:t>
            </a:r>
            <a:endParaRPr lang="en-US" sz="2000" smtClean="0"/>
          </a:p>
          <a:p>
            <a:pPr eaLnBrk="1" hangingPunct="1">
              <a:lnSpc>
                <a:spcPct val="80000"/>
              </a:lnSpc>
            </a:pPr>
            <a:r>
              <a:rPr lang="en-US" sz="2000" smtClean="0"/>
              <a:t>IF TEMPSENSE = NORMAL(0.75) AND LEVELSENSE = NORMAL (0.4) THEN  HEATKNOB </a:t>
            </a:r>
            <a:r>
              <a:rPr lang="en-US" sz="2000" b="1" smtClean="0"/>
              <a:t>=</a:t>
            </a:r>
            <a:r>
              <a:rPr lang="en-US" sz="2000" smtClean="0"/>
              <a:t> NORMAL(0.4)</a:t>
            </a:r>
          </a:p>
          <a:p>
            <a:pPr eaLnBrk="1" hangingPunct="1">
              <a:lnSpc>
                <a:spcPct val="80000"/>
              </a:lnSpc>
            </a:pPr>
            <a:r>
              <a:rPr lang="en-US" sz="2000" smtClean="0"/>
              <a:t>         Firing strength = (0.75)  ^ (0.4)  = 0.4</a:t>
            </a:r>
          </a:p>
          <a:p>
            <a:pPr eaLnBrk="1" hangingPunct="1">
              <a:lnSpc>
                <a:spcPct val="80000"/>
              </a:lnSpc>
            </a:pPr>
            <a:r>
              <a:rPr lang="en-US" sz="2000" smtClean="0"/>
              <a:t>IF TEMPSENSE =HIGH (0.25) AND LEVELSENSE = NORMAL(0.4) THEN HEATKNOB </a:t>
            </a:r>
            <a:r>
              <a:rPr lang="en-US" sz="2000" b="1" smtClean="0"/>
              <a:t>=</a:t>
            </a:r>
            <a:r>
              <a:rPr lang="en-US" sz="2000" smtClean="0"/>
              <a:t> VERY LOW(0.25)</a:t>
            </a:r>
          </a:p>
          <a:p>
            <a:pPr eaLnBrk="1" hangingPunct="1">
              <a:lnSpc>
                <a:spcPct val="80000"/>
              </a:lnSpc>
            </a:pPr>
            <a:r>
              <a:rPr lang="en-US" sz="2000" smtClean="0"/>
              <a:t>         Firing strength = (0.25)  ^ (0.4)  = 0.25</a:t>
            </a:r>
          </a:p>
          <a:p>
            <a:pPr eaLnBrk="1" hangingPunct="1">
              <a:lnSpc>
                <a:spcPct val="80000"/>
              </a:lnSpc>
            </a:pPr>
            <a:r>
              <a:rPr lang="en-US" sz="2000" smtClean="0"/>
              <a:t>IF TEMPSENSE = NORMAL (0.75) AND LEVELSENSE = HIGH (0.6) THEN HEATKNOB </a:t>
            </a:r>
            <a:r>
              <a:rPr lang="en-US" sz="2000" b="1" smtClean="0"/>
              <a:t>=</a:t>
            </a:r>
            <a:r>
              <a:rPr lang="en-US" sz="2000" smtClean="0"/>
              <a:t> HIGH (0.6)</a:t>
            </a:r>
          </a:p>
          <a:p>
            <a:pPr eaLnBrk="1" hangingPunct="1">
              <a:lnSpc>
                <a:spcPct val="80000"/>
              </a:lnSpc>
            </a:pPr>
            <a:r>
              <a:rPr lang="en-US" sz="2000" smtClean="0"/>
              <a:t>         Firing strength = (0.75)  ^ (0.6)  =0.6</a:t>
            </a:r>
          </a:p>
          <a:p>
            <a:pPr eaLnBrk="1" hangingPunct="1">
              <a:lnSpc>
                <a:spcPct val="80000"/>
              </a:lnSpc>
            </a:pPr>
            <a:r>
              <a:rPr lang="en-US" sz="2000" smtClean="0"/>
              <a:t>TEMPSENSE = HIGH (0.75) AND LEVELSENSE = HIGH (0.6) THEN HEATKNOB </a:t>
            </a:r>
            <a:r>
              <a:rPr lang="en-US" sz="2000" b="1" smtClean="0"/>
              <a:t>=</a:t>
            </a:r>
            <a:r>
              <a:rPr lang="en-US" sz="2000" smtClean="0"/>
              <a:t> LOW (0.25)</a:t>
            </a:r>
          </a:p>
          <a:p>
            <a:pPr eaLnBrk="1" hangingPunct="1">
              <a:lnSpc>
                <a:spcPct val="80000"/>
              </a:lnSpc>
            </a:pPr>
            <a:r>
              <a:rPr lang="en-US" sz="2000" smtClean="0"/>
              <a:t>Firing strength = (0.25) ^ (0.6)  =0.25</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marL="838200" indent="-838200" eaLnBrk="1" hangingPunct="1">
              <a:defRPr/>
            </a:pPr>
            <a:r>
              <a:rPr lang="en-US" sz="4000" dirty="0" smtClean="0">
                <a:solidFill>
                  <a:srgbClr val="FF0000"/>
                </a:solidFill>
              </a:rPr>
              <a:t>FUZZY OR METHOD OF DEFUZZIFICATION.</a:t>
            </a:r>
          </a:p>
        </p:txBody>
      </p:sp>
      <p:sp>
        <p:nvSpPr>
          <p:cNvPr id="54275" name="Rectangle 3"/>
          <p:cNvSpPr>
            <a:spLocks noGrp="1" noChangeArrowheads="1"/>
          </p:cNvSpPr>
          <p:nvPr>
            <p:ph type="body" idx="1"/>
          </p:nvPr>
        </p:nvSpPr>
        <p:spPr/>
        <p:txBody>
          <a:bodyPr/>
          <a:lstStyle/>
          <a:p>
            <a:pPr eaLnBrk="1" hangingPunct="1">
              <a:lnSpc>
                <a:spcPct val="90000"/>
              </a:lnSpc>
              <a:buFontTx/>
              <a:buNone/>
            </a:pPr>
            <a:endParaRPr lang="en-US" smtClean="0"/>
          </a:p>
          <a:p>
            <a:pPr eaLnBrk="1" hangingPunct="1">
              <a:lnSpc>
                <a:spcPct val="90000"/>
              </a:lnSpc>
            </a:pPr>
            <a:r>
              <a:rPr lang="en-US" smtClean="0"/>
              <a:t>In this method we use a disjunction or maximum operator to combine the values.  </a:t>
            </a:r>
          </a:p>
          <a:p>
            <a:pPr eaLnBrk="1" hangingPunct="1">
              <a:lnSpc>
                <a:spcPct val="90000"/>
              </a:lnSpc>
            </a:pPr>
            <a:r>
              <a:rPr lang="en-US" smtClean="0"/>
              <a:t>The crisp output value can be obtain after the multiplied by range of the output variable.</a:t>
            </a:r>
          </a:p>
          <a:p>
            <a:pPr eaLnBrk="1" hangingPunct="1">
              <a:lnSpc>
                <a:spcPct val="90000"/>
              </a:lnSpc>
            </a:pPr>
            <a:r>
              <a:rPr lang="en-US" smtClean="0"/>
              <a:t>(0.4) V (0.25) V (0.6) V(0.25)  =0.6</a:t>
            </a:r>
          </a:p>
          <a:p>
            <a:pPr eaLnBrk="1" hangingPunct="1">
              <a:lnSpc>
                <a:spcPct val="90000"/>
              </a:lnSpc>
            </a:pPr>
            <a:r>
              <a:rPr lang="en-US" smtClean="0"/>
              <a:t>Crisp output value for </a:t>
            </a:r>
            <a:r>
              <a:rPr lang="en-US" b="1" smtClean="0"/>
              <a:t>HEATKNOB =</a:t>
            </a:r>
            <a:r>
              <a:rPr lang="en-US" smtClean="0"/>
              <a:t> (0.6) *(10) = 6.0 </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eaLnBrk="1" hangingPunct="1">
              <a:defRPr/>
            </a:pPr>
            <a:r>
              <a:rPr lang="en-US" sz="4000" dirty="0" smtClean="0">
                <a:solidFill>
                  <a:srgbClr val="FF0000"/>
                </a:solidFill>
              </a:rPr>
              <a:t>CENTROID METHOD OF DEFUZZIFICATION.</a:t>
            </a:r>
          </a:p>
        </p:txBody>
      </p:sp>
      <p:sp>
        <p:nvSpPr>
          <p:cNvPr id="55299" name="Rectangle 3"/>
          <p:cNvSpPr>
            <a:spLocks noGrp="1" noChangeArrowheads="1"/>
          </p:cNvSpPr>
          <p:nvPr>
            <p:ph type="body" idx="1"/>
          </p:nvPr>
        </p:nvSpPr>
        <p:spPr/>
        <p:txBody>
          <a:bodyPr/>
          <a:lstStyle/>
          <a:p>
            <a:pPr eaLnBrk="1" hangingPunct="1">
              <a:lnSpc>
                <a:spcPct val="80000"/>
              </a:lnSpc>
              <a:buFontTx/>
              <a:buNone/>
            </a:pPr>
            <a:endParaRPr lang="en-US" sz="2400" smtClean="0">
              <a:solidFill>
                <a:srgbClr val="FFFF00"/>
              </a:solidFill>
            </a:endParaRPr>
          </a:p>
          <a:p>
            <a:pPr eaLnBrk="1" hangingPunct="1">
              <a:lnSpc>
                <a:spcPct val="80000"/>
              </a:lnSpc>
              <a:buFontTx/>
              <a:buNone/>
            </a:pPr>
            <a:r>
              <a:rPr lang="en-US" sz="2400" smtClean="0">
                <a:solidFill>
                  <a:srgbClr val="FFFF00"/>
                </a:solidFill>
              </a:rPr>
              <a:t>We use the strength value and fill in the particular triangular membership function to that strength level. For example, for the first rule , we fill the triangular membership function,  NOLMAL to the 0.4 level We  then cut of the top of the triangle (above 0.4) .  Next we do the same for the other rules. Finally we align the truncated figures as shown in the following figure and combine  them according to the overlap composition  method.  The overlap method simplify superimposes all of the truncated triangles on to the same area.. In order to get a crisp value, we take the centriod of the resulting figure . In this example ,crisp output value for </a:t>
            </a:r>
            <a:r>
              <a:rPr lang="en-US" sz="2400" b="1" smtClean="0">
                <a:solidFill>
                  <a:srgbClr val="FFFF00"/>
                </a:solidFill>
              </a:rPr>
              <a:t>HEATKNOB =</a:t>
            </a:r>
            <a:r>
              <a:rPr lang="en-US" sz="2400" smtClean="0">
                <a:solidFill>
                  <a:srgbClr val="FFFF00"/>
                </a:solidFill>
              </a:rPr>
              <a:t> 5.2.</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32"/>
          <p:cNvSpPr txBox="1">
            <a:spLocks noChangeArrowheads="1"/>
          </p:cNvSpPr>
          <p:nvPr/>
        </p:nvSpPr>
        <p:spPr bwMode="auto">
          <a:xfrm>
            <a:off x="1079500" y="468313"/>
            <a:ext cx="4572000" cy="5943600"/>
          </a:xfrm>
          <a:prstGeom prst="rect">
            <a:avLst/>
          </a:prstGeom>
          <a:solidFill>
            <a:srgbClr val="FFFF00"/>
          </a:solidFill>
          <a:ln w="9525">
            <a:solidFill>
              <a:srgbClr val="008000"/>
            </a:solidFill>
            <a:miter lim="800000"/>
            <a:headEnd/>
            <a:tailEnd/>
          </a:ln>
        </p:spPr>
        <p:txBody>
          <a:bodyPr/>
          <a:lstStyle/>
          <a:p>
            <a:pPr eaLnBrk="1" hangingPunct="1"/>
            <a:endParaRPr lang="en-US">
              <a:latin typeface="Times New Roman" charset="0"/>
            </a:endParaRPr>
          </a:p>
        </p:txBody>
      </p:sp>
      <p:sp>
        <p:nvSpPr>
          <p:cNvPr id="56323" name="Line 31"/>
          <p:cNvSpPr>
            <a:spLocks noChangeShapeType="1"/>
          </p:cNvSpPr>
          <p:nvPr/>
        </p:nvSpPr>
        <p:spPr bwMode="auto">
          <a:xfrm>
            <a:off x="1587500" y="2392363"/>
            <a:ext cx="2103438" cy="0"/>
          </a:xfrm>
          <a:prstGeom prst="line">
            <a:avLst/>
          </a:prstGeom>
          <a:noFill/>
          <a:ln w="9525">
            <a:solidFill>
              <a:srgbClr val="FF00FF"/>
            </a:solidFill>
            <a:round/>
            <a:headEnd/>
            <a:tailEnd/>
          </a:ln>
        </p:spPr>
        <p:txBody>
          <a:bodyPr/>
          <a:lstStyle/>
          <a:p>
            <a:endParaRPr lang="en-US"/>
          </a:p>
        </p:txBody>
      </p:sp>
      <p:sp>
        <p:nvSpPr>
          <p:cNvPr id="56324" name="Line 30"/>
          <p:cNvSpPr>
            <a:spLocks noChangeShapeType="1"/>
          </p:cNvSpPr>
          <p:nvPr/>
        </p:nvSpPr>
        <p:spPr bwMode="auto">
          <a:xfrm>
            <a:off x="1600200" y="3309938"/>
            <a:ext cx="2103438" cy="0"/>
          </a:xfrm>
          <a:prstGeom prst="line">
            <a:avLst/>
          </a:prstGeom>
          <a:noFill/>
          <a:ln w="9525">
            <a:solidFill>
              <a:srgbClr val="FF00FF"/>
            </a:solidFill>
            <a:round/>
            <a:headEnd/>
            <a:tailEnd/>
          </a:ln>
        </p:spPr>
        <p:txBody>
          <a:bodyPr/>
          <a:lstStyle/>
          <a:p>
            <a:endParaRPr lang="en-US"/>
          </a:p>
        </p:txBody>
      </p:sp>
      <p:sp>
        <p:nvSpPr>
          <p:cNvPr id="56325" name="Line 29"/>
          <p:cNvSpPr>
            <a:spLocks noChangeShapeType="1"/>
          </p:cNvSpPr>
          <p:nvPr/>
        </p:nvSpPr>
        <p:spPr bwMode="auto">
          <a:xfrm>
            <a:off x="1600200" y="4492625"/>
            <a:ext cx="2378075" cy="0"/>
          </a:xfrm>
          <a:prstGeom prst="line">
            <a:avLst/>
          </a:prstGeom>
          <a:noFill/>
          <a:ln w="9525">
            <a:solidFill>
              <a:srgbClr val="FF00FF"/>
            </a:solidFill>
            <a:round/>
            <a:headEnd/>
            <a:tailEnd/>
          </a:ln>
        </p:spPr>
        <p:txBody>
          <a:bodyPr/>
          <a:lstStyle/>
          <a:p>
            <a:endParaRPr lang="en-US"/>
          </a:p>
        </p:txBody>
      </p:sp>
      <p:sp>
        <p:nvSpPr>
          <p:cNvPr id="56326" name="Line 28"/>
          <p:cNvSpPr>
            <a:spLocks noChangeShapeType="1"/>
          </p:cNvSpPr>
          <p:nvPr/>
        </p:nvSpPr>
        <p:spPr bwMode="auto">
          <a:xfrm>
            <a:off x="1692275" y="4927600"/>
            <a:ext cx="0" cy="0"/>
          </a:xfrm>
          <a:prstGeom prst="line">
            <a:avLst/>
          </a:prstGeom>
          <a:noFill/>
          <a:ln w="9525">
            <a:solidFill>
              <a:srgbClr val="000000"/>
            </a:solidFill>
            <a:round/>
            <a:headEnd/>
            <a:tailEnd/>
          </a:ln>
        </p:spPr>
        <p:txBody>
          <a:bodyPr/>
          <a:lstStyle/>
          <a:p>
            <a:endParaRPr lang="en-US"/>
          </a:p>
        </p:txBody>
      </p:sp>
      <p:sp>
        <p:nvSpPr>
          <p:cNvPr id="56327" name="Text Box 27"/>
          <p:cNvSpPr txBox="1">
            <a:spLocks noChangeArrowheads="1"/>
          </p:cNvSpPr>
          <p:nvPr/>
        </p:nvSpPr>
        <p:spPr bwMode="auto">
          <a:xfrm>
            <a:off x="1338263" y="5099050"/>
            <a:ext cx="2835275" cy="1096963"/>
          </a:xfrm>
          <a:prstGeom prst="rect">
            <a:avLst/>
          </a:prstGeom>
          <a:solidFill>
            <a:srgbClr val="FFFFFF"/>
          </a:solidFill>
          <a:ln w="9525">
            <a:solidFill>
              <a:srgbClr val="FF00FF"/>
            </a:solidFill>
            <a:miter lim="800000"/>
            <a:headEnd/>
            <a:tailEnd/>
          </a:ln>
        </p:spPr>
        <p:txBody>
          <a:bodyPr/>
          <a:lstStyle/>
          <a:p>
            <a:pPr eaLnBrk="1" hangingPunct="1"/>
            <a:endParaRPr lang="en-US" sz="1000">
              <a:solidFill>
                <a:srgbClr val="008080"/>
              </a:solidFill>
              <a:latin typeface="Times New Roman" charset="0"/>
              <a:cs typeface="Times New Roman" charset="0"/>
            </a:endParaRPr>
          </a:p>
          <a:p>
            <a:pPr eaLnBrk="1" hangingPunct="1"/>
            <a:endParaRPr lang="en-US" sz="1000">
              <a:solidFill>
                <a:srgbClr val="008080"/>
              </a:solidFill>
              <a:latin typeface="Times New Roman" charset="0"/>
              <a:cs typeface="Times New Roman" charset="0"/>
            </a:endParaRPr>
          </a:p>
          <a:p>
            <a:pPr eaLnBrk="1" hangingPunct="1"/>
            <a:r>
              <a:rPr lang="en-US" sz="1000">
                <a:solidFill>
                  <a:srgbClr val="008080"/>
                </a:solidFill>
                <a:latin typeface="Times New Roman" charset="0"/>
                <a:cs typeface="Times New Roman" charset="0"/>
              </a:rPr>
              <a:t> 1</a:t>
            </a:r>
            <a:endParaRPr lang="en-US" sz="1400">
              <a:latin typeface="Times New Roman" charset="0"/>
            </a:endParaRPr>
          </a:p>
          <a:p>
            <a:r>
              <a:rPr lang="en-US" sz="1000">
                <a:solidFill>
                  <a:srgbClr val="008080"/>
                </a:solidFill>
                <a:latin typeface="Times New Roman" charset="0"/>
                <a:cs typeface="Times New Roman" charset="0"/>
              </a:rPr>
              <a:t>0.6</a:t>
            </a:r>
            <a:endParaRPr lang="en-US" sz="1400">
              <a:latin typeface="Times New Roman" charset="0"/>
            </a:endParaRPr>
          </a:p>
          <a:p>
            <a:r>
              <a:rPr lang="en-US" sz="1000">
                <a:solidFill>
                  <a:srgbClr val="008080"/>
                </a:solidFill>
                <a:latin typeface="Times New Roman" charset="0"/>
                <a:cs typeface="Times New Roman" charset="0"/>
              </a:rPr>
              <a:t>     0    1    2    3    4    5    6    7    8     9    10</a:t>
            </a:r>
            <a:endParaRPr lang="en-US" sz="1400">
              <a:latin typeface="Times New Roman" charset="0"/>
            </a:endParaRPr>
          </a:p>
          <a:p>
            <a:r>
              <a:rPr lang="en-US" sz="1000">
                <a:solidFill>
                  <a:srgbClr val="008080"/>
                </a:solidFill>
                <a:latin typeface="Times New Roman" charset="0"/>
                <a:cs typeface="Times New Roman" charset="0"/>
              </a:rPr>
              <a:t>                                 </a:t>
            </a:r>
            <a:endParaRPr lang="en-US" sz="1400">
              <a:latin typeface="Times New Roman" charset="0"/>
            </a:endParaRPr>
          </a:p>
          <a:p>
            <a:endParaRPr lang="en-US">
              <a:latin typeface="Times New Roman" charset="0"/>
            </a:endParaRPr>
          </a:p>
        </p:txBody>
      </p:sp>
      <p:sp>
        <p:nvSpPr>
          <p:cNvPr id="56328" name="Line 26"/>
          <p:cNvSpPr>
            <a:spLocks noChangeShapeType="1"/>
          </p:cNvSpPr>
          <p:nvPr/>
        </p:nvSpPr>
        <p:spPr bwMode="auto">
          <a:xfrm>
            <a:off x="1587500" y="5816600"/>
            <a:ext cx="2193925" cy="0"/>
          </a:xfrm>
          <a:prstGeom prst="line">
            <a:avLst/>
          </a:prstGeom>
          <a:noFill/>
          <a:ln w="9525">
            <a:solidFill>
              <a:srgbClr val="FF00FF"/>
            </a:solidFill>
            <a:round/>
            <a:headEnd/>
            <a:tailEnd/>
          </a:ln>
        </p:spPr>
        <p:txBody>
          <a:bodyPr/>
          <a:lstStyle/>
          <a:p>
            <a:endParaRPr lang="en-US"/>
          </a:p>
        </p:txBody>
      </p:sp>
      <p:sp>
        <p:nvSpPr>
          <p:cNvPr id="56329" name="Line 25"/>
          <p:cNvSpPr>
            <a:spLocks noChangeShapeType="1"/>
          </p:cNvSpPr>
          <p:nvPr/>
        </p:nvSpPr>
        <p:spPr bwMode="auto">
          <a:xfrm flipV="1">
            <a:off x="1600200" y="5102225"/>
            <a:ext cx="0" cy="730250"/>
          </a:xfrm>
          <a:prstGeom prst="line">
            <a:avLst/>
          </a:prstGeom>
          <a:noFill/>
          <a:ln w="9525">
            <a:solidFill>
              <a:srgbClr val="FF00FF"/>
            </a:solidFill>
            <a:round/>
            <a:headEnd/>
            <a:tailEnd/>
          </a:ln>
        </p:spPr>
        <p:txBody>
          <a:bodyPr/>
          <a:lstStyle/>
          <a:p>
            <a:endParaRPr lang="en-US"/>
          </a:p>
        </p:txBody>
      </p:sp>
      <p:sp>
        <p:nvSpPr>
          <p:cNvPr id="56330" name="Line 24"/>
          <p:cNvSpPr>
            <a:spLocks noChangeShapeType="1"/>
          </p:cNvSpPr>
          <p:nvPr/>
        </p:nvSpPr>
        <p:spPr bwMode="auto">
          <a:xfrm flipV="1">
            <a:off x="1600200" y="5662613"/>
            <a:ext cx="79375" cy="157162"/>
          </a:xfrm>
          <a:prstGeom prst="line">
            <a:avLst/>
          </a:prstGeom>
          <a:noFill/>
          <a:ln w="9525">
            <a:solidFill>
              <a:srgbClr val="FF0000"/>
            </a:solidFill>
            <a:round/>
            <a:headEnd/>
            <a:tailEnd/>
          </a:ln>
        </p:spPr>
        <p:txBody>
          <a:bodyPr/>
          <a:lstStyle/>
          <a:p>
            <a:endParaRPr lang="en-US"/>
          </a:p>
        </p:txBody>
      </p:sp>
      <p:sp>
        <p:nvSpPr>
          <p:cNvPr id="56331" name="Line 23"/>
          <p:cNvSpPr>
            <a:spLocks noChangeShapeType="1"/>
          </p:cNvSpPr>
          <p:nvPr/>
        </p:nvSpPr>
        <p:spPr bwMode="auto">
          <a:xfrm>
            <a:off x="1692275" y="5675313"/>
            <a:ext cx="457200" cy="0"/>
          </a:xfrm>
          <a:prstGeom prst="line">
            <a:avLst/>
          </a:prstGeom>
          <a:noFill/>
          <a:ln w="9525">
            <a:solidFill>
              <a:srgbClr val="FF0000"/>
            </a:solidFill>
            <a:round/>
            <a:headEnd/>
            <a:tailEnd/>
          </a:ln>
        </p:spPr>
        <p:txBody>
          <a:bodyPr/>
          <a:lstStyle/>
          <a:p>
            <a:endParaRPr lang="en-US"/>
          </a:p>
        </p:txBody>
      </p:sp>
      <p:sp>
        <p:nvSpPr>
          <p:cNvPr id="56332" name="Line 22"/>
          <p:cNvSpPr>
            <a:spLocks noChangeShapeType="1"/>
          </p:cNvSpPr>
          <p:nvPr/>
        </p:nvSpPr>
        <p:spPr bwMode="auto">
          <a:xfrm>
            <a:off x="2239963" y="5549900"/>
            <a:ext cx="457200" cy="0"/>
          </a:xfrm>
          <a:prstGeom prst="line">
            <a:avLst/>
          </a:prstGeom>
          <a:noFill/>
          <a:ln w="9525">
            <a:solidFill>
              <a:srgbClr val="FF0000"/>
            </a:solidFill>
            <a:round/>
            <a:headEnd/>
            <a:tailEnd/>
          </a:ln>
        </p:spPr>
        <p:txBody>
          <a:bodyPr/>
          <a:lstStyle/>
          <a:p>
            <a:endParaRPr lang="en-US"/>
          </a:p>
        </p:txBody>
      </p:sp>
      <p:sp>
        <p:nvSpPr>
          <p:cNvPr id="56333" name="Line 21"/>
          <p:cNvSpPr>
            <a:spLocks noChangeShapeType="1"/>
          </p:cNvSpPr>
          <p:nvPr/>
        </p:nvSpPr>
        <p:spPr bwMode="auto">
          <a:xfrm flipV="1">
            <a:off x="2697163" y="5397500"/>
            <a:ext cx="182562" cy="155575"/>
          </a:xfrm>
          <a:prstGeom prst="line">
            <a:avLst/>
          </a:prstGeom>
          <a:noFill/>
          <a:ln w="9525">
            <a:solidFill>
              <a:srgbClr val="FF0000"/>
            </a:solidFill>
            <a:round/>
            <a:headEnd/>
            <a:tailEnd/>
          </a:ln>
        </p:spPr>
        <p:txBody>
          <a:bodyPr/>
          <a:lstStyle/>
          <a:p>
            <a:endParaRPr lang="en-US"/>
          </a:p>
        </p:txBody>
      </p:sp>
      <p:sp>
        <p:nvSpPr>
          <p:cNvPr id="56334" name="Line 20"/>
          <p:cNvSpPr>
            <a:spLocks noChangeShapeType="1"/>
          </p:cNvSpPr>
          <p:nvPr/>
        </p:nvSpPr>
        <p:spPr bwMode="auto">
          <a:xfrm>
            <a:off x="3246438" y="5435600"/>
            <a:ext cx="90487" cy="390525"/>
          </a:xfrm>
          <a:prstGeom prst="line">
            <a:avLst/>
          </a:prstGeom>
          <a:noFill/>
          <a:ln w="9525">
            <a:solidFill>
              <a:srgbClr val="FF0000"/>
            </a:solidFill>
            <a:round/>
            <a:headEnd/>
            <a:tailEnd/>
          </a:ln>
        </p:spPr>
        <p:txBody>
          <a:bodyPr/>
          <a:lstStyle/>
          <a:p>
            <a:endParaRPr lang="en-US"/>
          </a:p>
        </p:txBody>
      </p:sp>
      <p:sp>
        <p:nvSpPr>
          <p:cNvPr id="56335" name="Line 19"/>
          <p:cNvSpPr>
            <a:spLocks noChangeShapeType="1"/>
          </p:cNvSpPr>
          <p:nvPr/>
        </p:nvSpPr>
        <p:spPr bwMode="auto">
          <a:xfrm flipH="1" flipV="1">
            <a:off x="1587500" y="541338"/>
            <a:ext cx="12700" cy="4038600"/>
          </a:xfrm>
          <a:prstGeom prst="line">
            <a:avLst/>
          </a:prstGeom>
          <a:noFill/>
          <a:ln w="9525">
            <a:solidFill>
              <a:srgbClr val="FF00FF"/>
            </a:solidFill>
            <a:round/>
            <a:headEnd/>
            <a:tailEnd/>
          </a:ln>
        </p:spPr>
        <p:txBody>
          <a:bodyPr/>
          <a:lstStyle/>
          <a:p>
            <a:endParaRPr lang="en-US"/>
          </a:p>
        </p:txBody>
      </p:sp>
      <p:sp>
        <p:nvSpPr>
          <p:cNvPr id="56336" name="Line 18"/>
          <p:cNvSpPr>
            <a:spLocks noChangeShapeType="1"/>
          </p:cNvSpPr>
          <p:nvPr/>
        </p:nvSpPr>
        <p:spPr bwMode="auto">
          <a:xfrm>
            <a:off x="1892300" y="2352675"/>
            <a:ext cx="0" cy="88900"/>
          </a:xfrm>
          <a:prstGeom prst="line">
            <a:avLst/>
          </a:prstGeom>
          <a:noFill/>
          <a:ln w="9525">
            <a:solidFill>
              <a:srgbClr val="FF00FF"/>
            </a:solidFill>
            <a:round/>
            <a:headEnd/>
            <a:tailEnd/>
          </a:ln>
        </p:spPr>
        <p:txBody>
          <a:bodyPr/>
          <a:lstStyle/>
          <a:p>
            <a:endParaRPr lang="en-US"/>
          </a:p>
        </p:txBody>
      </p:sp>
      <p:sp>
        <p:nvSpPr>
          <p:cNvPr id="56337" name="Line 17"/>
          <p:cNvSpPr>
            <a:spLocks noChangeShapeType="1"/>
          </p:cNvSpPr>
          <p:nvPr/>
        </p:nvSpPr>
        <p:spPr bwMode="auto">
          <a:xfrm flipV="1">
            <a:off x="3035300" y="2809875"/>
            <a:ext cx="88900" cy="203200"/>
          </a:xfrm>
          <a:prstGeom prst="line">
            <a:avLst/>
          </a:prstGeom>
          <a:noFill/>
          <a:ln w="9525">
            <a:solidFill>
              <a:srgbClr val="00FF00"/>
            </a:solidFill>
            <a:round/>
            <a:headEnd/>
            <a:tailEnd/>
          </a:ln>
        </p:spPr>
        <p:txBody>
          <a:bodyPr/>
          <a:lstStyle/>
          <a:p>
            <a:endParaRPr lang="en-US"/>
          </a:p>
        </p:txBody>
      </p:sp>
      <p:sp>
        <p:nvSpPr>
          <p:cNvPr id="56338" name="Line 16"/>
          <p:cNvSpPr>
            <a:spLocks noChangeShapeType="1"/>
          </p:cNvSpPr>
          <p:nvPr/>
        </p:nvSpPr>
        <p:spPr bwMode="auto">
          <a:xfrm flipH="1">
            <a:off x="2628900" y="5083175"/>
            <a:ext cx="0" cy="1092200"/>
          </a:xfrm>
          <a:prstGeom prst="line">
            <a:avLst/>
          </a:prstGeom>
          <a:noFill/>
          <a:ln w="9525">
            <a:solidFill>
              <a:srgbClr val="FF3300"/>
            </a:solidFill>
            <a:round/>
            <a:headEnd/>
            <a:tailEnd type="triangle" w="med" len="med"/>
          </a:ln>
        </p:spPr>
        <p:txBody>
          <a:bodyPr/>
          <a:lstStyle/>
          <a:p>
            <a:endParaRPr lang="en-US"/>
          </a:p>
        </p:txBody>
      </p:sp>
      <p:sp>
        <p:nvSpPr>
          <p:cNvPr id="56339" name="AutoShape 15"/>
          <p:cNvSpPr>
            <a:spLocks noChangeArrowheads="1"/>
          </p:cNvSpPr>
          <p:nvPr/>
        </p:nvSpPr>
        <p:spPr bwMode="auto">
          <a:xfrm>
            <a:off x="2360613" y="719138"/>
            <a:ext cx="395287" cy="660400"/>
          </a:xfrm>
          <a:prstGeom prst="triangle">
            <a:avLst>
              <a:gd name="adj" fmla="val 50000"/>
            </a:avLst>
          </a:prstGeom>
          <a:solidFill>
            <a:srgbClr val="00FFFF"/>
          </a:solidFill>
          <a:ln w="9525">
            <a:solidFill>
              <a:srgbClr val="000000"/>
            </a:solidFill>
            <a:miter lim="800000"/>
            <a:headEnd/>
            <a:tailEnd/>
          </a:ln>
        </p:spPr>
        <p:txBody>
          <a:bodyPr/>
          <a:lstStyle/>
          <a:p>
            <a:endParaRPr lang="en-US"/>
          </a:p>
        </p:txBody>
      </p:sp>
      <p:sp>
        <p:nvSpPr>
          <p:cNvPr id="56340" name="AutoShape 14"/>
          <p:cNvSpPr>
            <a:spLocks noChangeArrowheads="1"/>
          </p:cNvSpPr>
          <p:nvPr/>
        </p:nvSpPr>
        <p:spPr bwMode="auto">
          <a:xfrm>
            <a:off x="1600200" y="1714500"/>
            <a:ext cx="458788" cy="712788"/>
          </a:xfrm>
          <a:prstGeom prst="triangle">
            <a:avLst>
              <a:gd name="adj" fmla="val 50000"/>
            </a:avLst>
          </a:prstGeom>
          <a:solidFill>
            <a:srgbClr val="00FFFF"/>
          </a:solidFill>
          <a:ln w="9525">
            <a:solidFill>
              <a:srgbClr val="000000"/>
            </a:solidFill>
            <a:miter lim="800000"/>
            <a:headEnd/>
            <a:tailEnd/>
          </a:ln>
        </p:spPr>
        <p:txBody>
          <a:bodyPr/>
          <a:lstStyle/>
          <a:p>
            <a:endParaRPr lang="en-US"/>
          </a:p>
        </p:txBody>
      </p:sp>
      <p:sp>
        <p:nvSpPr>
          <p:cNvPr id="56341" name="Line 13"/>
          <p:cNvSpPr>
            <a:spLocks noChangeShapeType="1"/>
          </p:cNvSpPr>
          <p:nvPr/>
        </p:nvSpPr>
        <p:spPr bwMode="auto">
          <a:xfrm flipH="1">
            <a:off x="1612900" y="1339850"/>
            <a:ext cx="2209800" cy="12700"/>
          </a:xfrm>
          <a:prstGeom prst="line">
            <a:avLst/>
          </a:prstGeom>
          <a:noFill/>
          <a:ln w="9525">
            <a:solidFill>
              <a:srgbClr val="FF00FF"/>
            </a:solidFill>
            <a:round/>
            <a:headEnd/>
            <a:tailEnd/>
          </a:ln>
        </p:spPr>
        <p:txBody>
          <a:bodyPr/>
          <a:lstStyle/>
          <a:p>
            <a:endParaRPr lang="en-US"/>
          </a:p>
        </p:txBody>
      </p:sp>
      <p:sp>
        <p:nvSpPr>
          <p:cNvPr id="56342" name="Line 12"/>
          <p:cNvSpPr>
            <a:spLocks noChangeShapeType="1"/>
          </p:cNvSpPr>
          <p:nvPr/>
        </p:nvSpPr>
        <p:spPr bwMode="auto">
          <a:xfrm>
            <a:off x="1587500" y="1141413"/>
            <a:ext cx="1079500" cy="0"/>
          </a:xfrm>
          <a:prstGeom prst="line">
            <a:avLst/>
          </a:prstGeom>
          <a:noFill/>
          <a:ln w="9525">
            <a:solidFill>
              <a:srgbClr val="FF0000"/>
            </a:solidFill>
            <a:round/>
            <a:headEnd/>
            <a:tailEnd/>
          </a:ln>
        </p:spPr>
        <p:txBody>
          <a:bodyPr/>
          <a:lstStyle/>
          <a:p>
            <a:endParaRPr lang="en-US"/>
          </a:p>
        </p:txBody>
      </p:sp>
      <p:sp>
        <p:nvSpPr>
          <p:cNvPr id="56343" name="Line 11"/>
          <p:cNvSpPr>
            <a:spLocks noChangeShapeType="1"/>
          </p:cNvSpPr>
          <p:nvPr/>
        </p:nvSpPr>
        <p:spPr bwMode="auto">
          <a:xfrm flipV="1">
            <a:off x="1625600" y="2273300"/>
            <a:ext cx="431800" cy="0"/>
          </a:xfrm>
          <a:prstGeom prst="line">
            <a:avLst/>
          </a:prstGeom>
          <a:noFill/>
          <a:ln w="9525">
            <a:solidFill>
              <a:srgbClr val="FF0000"/>
            </a:solidFill>
            <a:round/>
            <a:headEnd/>
            <a:tailEnd/>
          </a:ln>
        </p:spPr>
        <p:txBody>
          <a:bodyPr/>
          <a:lstStyle/>
          <a:p>
            <a:endParaRPr lang="en-US"/>
          </a:p>
        </p:txBody>
      </p:sp>
      <p:sp>
        <p:nvSpPr>
          <p:cNvPr id="56344" name="AutoShape 10"/>
          <p:cNvSpPr>
            <a:spLocks noChangeArrowheads="1"/>
          </p:cNvSpPr>
          <p:nvPr/>
        </p:nvSpPr>
        <p:spPr bwMode="auto">
          <a:xfrm>
            <a:off x="2906713" y="2546350"/>
            <a:ext cx="458787" cy="774700"/>
          </a:xfrm>
          <a:prstGeom prst="triangle">
            <a:avLst>
              <a:gd name="adj" fmla="val 50000"/>
            </a:avLst>
          </a:prstGeom>
          <a:solidFill>
            <a:srgbClr val="00FFFF"/>
          </a:solidFill>
          <a:ln w="9525">
            <a:solidFill>
              <a:srgbClr val="000000"/>
            </a:solidFill>
            <a:miter lim="800000"/>
            <a:headEnd/>
            <a:tailEnd/>
          </a:ln>
        </p:spPr>
        <p:txBody>
          <a:bodyPr/>
          <a:lstStyle/>
          <a:p>
            <a:endParaRPr lang="en-US"/>
          </a:p>
        </p:txBody>
      </p:sp>
      <p:sp>
        <p:nvSpPr>
          <p:cNvPr id="56345" name="Line 9"/>
          <p:cNvSpPr>
            <a:spLocks noChangeShapeType="1"/>
          </p:cNvSpPr>
          <p:nvPr/>
        </p:nvSpPr>
        <p:spPr bwMode="auto">
          <a:xfrm flipV="1">
            <a:off x="1625600" y="2879725"/>
            <a:ext cx="1600200" cy="0"/>
          </a:xfrm>
          <a:prstGeom prst="line">
            <a:avLst/>
          </a:prstGeom>
          <a:noFill/>
          <a:ln w="9525">
            <a:solidFill>
              <a:srgbClr val="FF0000"/>
            </a:solidFill>
            <a:round/>
            <a:headEnd/>
            <a:tailEnd/>
          </a:ln>
        </p:spPr>
        <p:txBody>
          <a:bodyPr/>
          <a:lstStyle/>
          <a:p>
            <a:endParaRPr lang="en-US"/>
          </a:p>
        </p:txBody>
      </p:sp>
      <p:sp>
        <p:nvSpPr>
          <p:cNvPr id="56346" name="AutoShape 8"/>
          <p:cNvSpPr>
            <a:spLocks noChangeArrowheads="1"/>
          </p:cNvSpPr>
          <p:nvPr/>
        </p:nvSpPr>
        <p:spPr bwMode="auto">
          <a:xfrm>
            <a:off x="2005013" y="3787775"/>
            <a:ext cx="458787" cy="723900"/>
          </a:xfrm>
          <a:prstGeom prst="triangle">
            <a:avLst>
              <a:gd name="adj" fmla="val 50000"/>
            </a:avLst>
          </a:prstGeom>
          <a:solidFill>
            <a:srgbClr val="00FFFF"/>
          </a:solidFill>
          <a:ln w="9525">
            <a:solidFill>
              <a:srgbClr val="000000"/>
            </a:solidFill>
            <a:miter lim="800000"/>
            <a:headEnd/>
            <a:tailEnd/>
          </a:ln>
        </p:spPr>
        <p:txBody>
          <a:bodyPr/>
          <a:lstStyle/>
          <a:p>
            <a:endParaRPr lang="en-US"/>
          </a:p>
        </p:txBody>
      </p:sp>
      <p:sp>
        <p:nvSpPr>
          <p:cNvPr id="56347" name="Line 7"/>
          <p:cNvSpPr>
            <a:spLocks noChangeShapeType="1"/>
          </p:cNvSpPr>
          <p:nvPr/>
        </p:nvSpPr>
        <p:spPr bwMode="auto">
          <a:xfrm>
            <a:off x="1587500" y="4359275"/>
            <a:ext cx="800100" cy="0"/>
          </a:xfrm>
          <a:prstGeom prst="line">
            <a:avLst/>
          </a:prstGeom>
          <a:noFill/>
          <a:ln w="9525">
            <a:solidFill>
              <a:srgbClr val="FF0000"/>
            </a:solidFill>
            <a:round/>
            <a:headEnd/>
            <a:tailEnd/>
          </a:ln>
        </p:spPr>
        <p:txBody>
          <a:bodyPr/>
          <a:lstStyle/>
          <a:p>
            <a:endParaRPr lang="en-US"/>
          </a:p>
        </p:txBody>
      </p:sp>
      <p:sp>
        <p:nvSpPr>
          <p:cNvPr id="56348" name="Line 6"/>
          <p:cNvSpPr>
            <a:spLocks noChangeShapeType="1"/>
          </p:cNvSpPr>
          <p:nvPr/>
        </p:nvSpPr>
        <p:spPr bwMode="auto">
          <a:xfrm flipV="1">
            <a:off x="2133600" y="5553075"/>
            <a:ext cx="88900" cy="127000"/>
          </a:xfrm>
          <a:prstGeom prst="line">
            <a:avLst/>
          </a:prstGeom>
          <a:noFill/>
          <a:ln w="9525">
            <a:solidFill>
              <a:srgbClr val="FF0000"/>
            </a:solidFill>
            <a:round/>
            <a:headEnd/>
            <a:tailEnd/>
          </a:ln>
        </p:spPr>
        <p:txBody>
          <a:bodyPr/>
          <a:lstStyle/>
          <a:p>
            <a:endParaRPr lang="en-US"/>
          </a:p>
        </p:txBody>
      </p:sp>
      <p:sp>
        <p:nvSpPr>
          <p:cNvPr id="56349" name="Line 5"/>
          <p:cNvSpPr>
            <a:spLocks noChangeShapeType="1"/>
          </p:cNvSpPr>
          <p:nvPr/>
        </p:nvSpPr>
        <p:spPr bwMode="auto">
          <a:xfrm>
            <a:off x="2870200" y="5416550"/>
            <a:ext cx="406400" cy="0"/>
          </a:xfrm>
          <a:prstGeom prst="line">
            <a:avLst/>
          </a:prstGeom>
          <a:noFill/>
          <a:ln w="9525">
            <a:solidFill>
              <a:srgbClr val="FF0000"/>
            </a:solidFill>
            <a:round/>
            <a:headEnd/>
            <a:tailEnd/>
          </a:ln>
        </p:spPr>
        <p:txBody>
          <a:bodyPr/>
          <a:lstStyle/>
          <a:p>
            <a:endParaRPr lang="en-US"/>
          </a:p>
        </p:txBody>
      </p:sp>
      <p:sp>
        <p:nvSpPr>
          <p:cNvPr id="56350" name="Rectangle 33"/>
          <p:cNvSpPr>
            <a:spLocks noChangeArrowheads="1"/>
          </p:cNvSpPr>
          <p:nvPr/>
        </p:nvSpPr>
        <p:spPr bwMode="auto">
          <a:xfrm>
            <a:off x="0" y="447675"/>
            <a:ext cx="9144000" cy="0"/>
          </a:xfrm>
          <a:prstGeom prst="rect">
            <a:avLst/>
          </a:prstGeom>
          <a:noFill/>
          <a:ln w="9525">
            <a:noFill/>
            <a:miter lim="800000"/>
            <a:headEnd/>
            <a:tailEnd/>
          </a:ln>
        </p:spPr>
        <p:txBody>
          <a:bodyPr wrap="none" anchor="ctr">
            <a:spAutoFit/>
          </a:bodyPr>
          <a:lstStyle/>
          <a:p>
            <a:endParaRPr lang="en-US"/>
          </a:p>
        </p:txBody>
      </p:sp>
      <p:sp>
        <p:nvSpPr>
          <p:cNvPr id="56351" name="Rectangle 36"/>
          <p:cNvSpPr>
            <a:spLocks noChangeArrowheads="1"/>
          </p:cNvSpPr>
          <p:nvPr/>
        </p:nvSpPr>
        <p:spPr bwMode="auto">
          <a:xfrm>
            <a:off x="0" y="447675"/>
            <a:ext cx="9144000" cy="0"/>
          </a:xfrm>
          <a:prstGeom prst="rect">
            <a:avLst/>
          </a:prstGeom>
          <a:noFill/>
          <a:ln w="9525">
            <a:noFill/>
            <a:miter lim="800000"/>
            <a:headEnd/>
            <a:tailEnd/>
          </a:ln>
        </p:spPr>
        <p:txBody>
          <a:bodyPr wrap="none" anchor="ctr">
            <a:spAutoFit/>
          </a:bodyPr>
          <a:lstStyle/>
          <a:p>
            <a:pPr eaLnBrk="1" hangingPunct="1"/>
            <a:endParaRPr lang="en-US">
              <a:latin typeface="Times New Roman"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0" y="0"/>
            <a:ext cx="9144000" cy="1143000"/>
          </a:xfrm>
          <a:solidFill>
            <a:schemeClr val="accent2"/>
          </a:solidFill>
        </p:spPr>
        <p:txBody>
          <a:bodyPr/>
          <a:lstStyle/>
          <a:p>
            <a:pPr eaLnBrk="1" hangingPunct="1">
              <a:defRPr/>
            </a:pPr>
            <a:r>
              <a:rPr lang="en-US" sz="3200" smtClean="0">
                <a:solidFill>
                  <a:srgbClr val="99FF66"/>
                </a:solidFill>
              </a:rPr>
              <a:t>APPLICATIONS OF FUZZY TECHNOLOGY</a:t>
            </a:r>
          </a:p>
        </p:txBody>
      </p:sp>
      <p:sp>
        <p:nvSpPr>
          <p:cNvPr id="13315" name="Rectangle 3"/>
          <p:cNvSpPr>
            <a:spLocks noGrp="1" noChangeArrowheads="1"/>
          </p:cNvSpPr>
          <p:nvPr>
            <p:ph type="body" idx="1"/>
          </p:nvPr>
        </p:nvSpPr>
        <p:spPr>
          <a:xfrm>
            <a:off x="0" y="1295400"/>
            <a:ext cx="9144000" cy="5562600"/>
          </a:xfrm>
          <a:solidFill>
            <a:srgbClr val="0000FF"/>
          </a:solidFill>
        </p:spPr>
        <p:txBody>
          <a:bodyPr/>
          <a:lstStyle/>
          <a:p>
            <a:pPr eaLnBrk="1" hangingPunct="1"/>
            <a:r>
              <a:rPr lang="en-US" smtClean="0">
                <a:solidFill>
                  <a:srgbClr val="FF00FF"/>
                </a:solidFill>
              </a:rPr>
              <a:t>COMPUTER SCIENCE AND APPLICATIONS</a:t>
            </a:r>
          </a:p>
          <a:p>
            <a:pPr lvl="1" eaLnBrk="1" hangingPunct="1">
              <a:buFont typeface="Wingdings" pitchFamily="2" charset="2"/>
              <a:buChar char="§"/>
            </a:pPr>
            <a:r>
              <a:rPr lang="en-US" sz="3200" smtClean="0">
                <a:solidFill>
                  <a:schemeClr val="hlink"/>
                </a:solidFill>
              </a:rPr>
              <a:t>Fuzzy expert system</a:t>
            </a:r>
          </a:p>
          <a:p>
            <a:pPr lvl="1" eaLnBrk="1" hangingPunct="1">
              <a:buFont typeface="Wingdings" pitchFamily="2" charset="2"/>
              <a:buChar char="§"/>
            </a:pPr>
            <a:r>
              <a:rPr lang="en-US" sz="3200" smtClean="0">
                <a:solidFill>
                  <a:schemeClr val="hlink"/>
                </a:solidFill>
              </a:rPr>
              <a:t>fuzzy data base system</a:t>
            </a:r>
          </a:p>
          <a:p>
            <a:pPr lvl="1" eaLnBrk="1" hangingPunct="1">
              <a:buFont typeface="Wingdings" pitchFamily="2" charset="2"/>
              <a:buChar char="§"/>
            </a:pPr>
            <a:r>
              <a:rPr lang="en-US" sz="3200" smtClean="0">
                <a:solidFill>
                  <a:schemeClr val="hlink"/>
                </a:solidFill>
              </a:rPr>
              <a:t>Fuzzy information retrieval system</a:t>
            </a:r>
          </a:p>
          <a:p>
            <a:pPr lvl="1" eaLnBrk="1" hangingPunct="1">
              <a:buFont typeface="Wingdings" pitchFamily="2" charset="2"/>
              <a:buChar char="§"/>
            </a:pPr>
            <a:r>
              <a:rPr lang="en-US" sz="3200" smtClean="0">
                <a:solidFill>
                  <a:schemeClr val="hlink"/>
                </a:solidFill>
              </a:rPr>
              <a:t>Fuzzy investment evaluation system</a:t>
            </a:r>
          </a:p>
          <a:p>
            <a:pPr lvl="1" eaLnBrk="1" hangingPunct="1">
              <a:buFont typeface="Wingdings" pitchFamily="2" charset="2"/>
              <a:buChar char="§"/>
            </a:pPr>
            <a:r>
              <a:rPr lang="en-US" sz="3200" smtClean="0">
                <a:solidFill>
                  <a:schemeClr val="hlink"/>
                </a:solidFill>
              </a:rPr>
              <a:t>Fuzzy cost benefit analysis system</a:t>
            </a:r>
          </a:p>
          <a:p>
            <a:pPr lvl="1" eaLnBrk="1" hangingPunct="1">
              <a:buFont typeface="Wingdings" pitchFamily="2" charset="2"/>
              <a:buChar char="§"/>
            </a:pPr>
            <a:r>
              <a:rPr lang="en-US" sz="3200" smtClean="0">
                <a:solidFill>
                  <a:schemeClr val="hlink"/>
                </a:solidFill>
              </a:rPr>
              <a:t>Fuzzy decision support system</a:t>
            </a:r>
          </a:p>
          <a:p>
            <a:pPr lvl="1" eaLnBrk="1" hangingPunct="1">
              <a:buFont typeface="Wingdings" pitchFamily="2" charset="2"/>
              <a:buChar char="§"/>
            </a:pPr>
            <a:r>
              <a:rPr lang="en-US" sz="3200" smtClean="0">
                <a:solidFill>
                  <a:schemeClr val="hlink"/>
                </a:solidFill>
              </a:rPr>
              <a:t>Fuzzy student evaluation system</a:t>
            </a:r>
          </a:p>
          <a:p>
            <a:pPr lvl="1" eaLnBrk="1" hangingPunct="1">
              <a:buFont typeface="Wingdings" pitchFamily="2" charset="2"/>
              <a:buChar char="§"/>
            </a:pPr>
            <a:r>
              <a:rPr lang="en-US" sz="3200" smtClean="0">
                <a:solidFill>
                  <a:schemeClr val="hlink"/>
                </a:solidFill>
              </a:rPr>
              <a:t>Fuzzy trading system</a:t>
            </a:r>
          </a:p>
          <a:p>
            <a:pPr eaLnBrk="1" hangingPunct="1"/>
            <a:endParaRPr lang="en-US" smtClean="0">
              <a:solidFill>
                <a:schemeClr val="hlink"/>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0" y="0"/>
            <a:ext cx="9144000" cy="990600"/>
          </a:xfrm>
          <a:solidFill>
            <a:schemeClr val="accent1"/>
          </a:solidFill>
        </p:spPr>
        <p:txBody>
          <a:bodyPr/>
          <a:lstStyle/>
          <a:p>
            <a:pPr eaLnBrk="1" hangingPunct="1">
              <a:defRPr/>
            </a:pPr>
            <a:r>
              <a:rPr lang="en-US" sz="4000" smtClean="0">
                <a:solidFill>
                  <a:srgbClr val="99FF66"/>
                </a:solidFill>
              </a:rPr>
              <a:t>  FUZZY SOFTWARE</a:t>
            </a:r>
          </a:p>
        </p:txBody>
      </p:sp>
      <p:sp>
        <p:nvSpPr>
          <p:cNvPr id="14339" name="Rectangle 3"/>
          <p:cNvSpPr>
            <a:spLocks noGrp="1" noChangeArrowheads="1"/>
          </p:cNvSpPr>
          <p:nvPr>
            <p:ph type="body" idx="1"/>
          </p:nvPr>
        </p:nvSpPr>
        <p:spPr>
          <a:xfrm>
            <a:off x="609600" y="1371600"/>
            <a:ext cx="8001000" cy="5486400"/>
          </a:xfrm>
        </p:spPr>
        <p:txBody>
          <a:bodyPr/>
          <a:lstStyle/>
          <a:p>
            <a:pPr eaLnBrk="1" hangingPunct="1"/>
            <a:r>
              <a:rPr lang="en-US" smtClean="0">
                <a:solidFill>
                  <a:srgbClr val="FF0066"/>
                </a:solidFill>
              </a:rPr>
              <a:t>FPL:</a:t>
            </a:r>
            <a:r>
              <a:rPr lang="en-US" smtClean="0"/>
              <a:t>  </a:t>
            </a:r>
            <a:r>
              <a:rPr lang="en-US" smtClean="0">
                <a:solidFill>
                  <a:srgbClr val="FFFF00"/>
                </a:solidFill>
              </a:rPr>
              <a:t>Fuzzy programming language</a:t>
            </a:r>
          </a:p>
          <a:p>
            <a:pPr eaLnBrk="1" hangingPunct="1"/>
            <a:r>
              <a:rPr lang="en-US" smtClean="0">
                <a:solidFill>
                  <a:srgbClr val="FF0066"/>
                </a:solidFill>
              </a:rPr>
              <a:t>FIDE:</a:t>
            </a:r>
            <a:r>
              <a:rPr lang="en-US" smtClean="0"/>
              <a:t> </a:t>
            </a:r>
            <a:r>
              <a:rPr lang="en-US" smtClean="0">
                <a:solidFill>
                  <a:srgbClr val="FFFF00"/>
                </a:solidFill>
              </a:rPr>
              <a:t>Fuzzy inference development environment</a:t>
            </a:r>
          </a:p>
          <a:p>
            <a:pPr eaLnBrk="1" hangingPunct="1"/>
            <a:r>
              <a:rPr lang="en-US" smtClean="0">
                <a:solidFill>
                  <a:srgbClr val="FF0066"/>
                </a:solidFill>
              </a:rPr>
              <a:t>FUZZY TOOL KIT IN MATLAB</a:t>
            </a:r>
          </a:p>
          <a:p>
            <a:pPr eaLnBrk="1" hangingPunct="1"/>
            <a:r>
              <a:rPr lang="en-US" smtClean="0">
                <a:solidFill>
                  <a:srgbClr val="FF0066"/>
                </a:solidFill>
              </a:rPr>
              <a:t>FRIL:</a:t>
            </a:r>
            <a:r>
              <a:rPr lang="en-US" smtClean="0"/>
              <a:t> </a:t>
            </a:r>
            <a:r>
              <a:rPr lang="en-US" smtClean="0">
                <a:solidFill>
                  <a:srgbClr val="FFFF00"/>
                </a:solidFill>
              </a:rPr>
              <a:t>Fuzzy Relational Inference Language</a:t>
            </a:r>
          </a:p>
          <a:p>
            <a:pPr eaLnBrk="1" hangingPunct="1"/>
            <a:r>
              <a:rPr lang="en-US" smtClean="0">
                <a:solidFill>
                  <a:srgbClr val="FF0066"/>
                </a:solidFill>
              </a:rPr>
              <a:t>FUZ-C</a:t>
            </a:r>
            <a:r>
              <a:rPr lang="en-US" smtClean="0"/>
              <a:t>: </a:t>
            </a:r>
            <a:r>
              <a:rPr lang="en-US" smtClean="0">
                <a:solidFill>
                  <a:srgbClr val="FFFF00"/>
                </a:solidFill>
              </a:rPr>
              <a:t>Extension Of C</a:t>
            </a:r>
          </a:p>
          <a:p>
            <a:pPr eaLnBrk="1" hangingPunct="1"/>
            <a:r>
              <a:rPr lang="en-US" smtClean="0">
                <a:solidFill>
                  <a:srgbClr val="FF0066"/>
                </a:solidFill>
              </a:rPr>
              <a:t>FUZZY TECH.:</a:t>
            </a:r>
            <a:r>
              <a:rPr lang="en-US" smtClean="0"/>
              <a:t> </a:t>
            </a:r>
            <a:r>
              <a:rPr lang="en-US" smtClean="0">
                <a:solidFill>
                  <a:srgbClr val="FFFF00"/>
                </a:solidFill>
              </a:rPr>
              <a:t>Fuzzy Technology</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2146</TotalTime>
  <Words>3818</Words>
  <Application>Microsoft PowerPoint</Application>
  <PresentationFormat>On-screen Show (4:3)</PresentationFormat>
  <Paragraphs>646</Paragraphs>
  <Slides>75</Slides>
  <Notes>7</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75</vt:i4>
      </vt:variant>
    </vt:vector>
  </HeadingPairs>
  <TitlesOfParts>
    <vt:vector size="79" baseType="lpstr">
      <vt:lpstr>Mountain Top</vt:lpstr>
      <vt:lpstr>Bitmap Image</vt:lpstr>
      <vt:lpstr>Picture</vt:lpstr>
      <vt:lpstr>Equation</vt:lpstr>
      <vt:lpstr>  FUZZY  CONTROLLER DESIGN</vt:lpstr>
      <vt:lpstr>FUZZY CONTROLLER DESIGN</vt:lpstr>
      <vt:lpstr>DEVELOPMENT OF FUZZY TECHNOLOGY</vt:lpstr>
      <vt:lpstr>DEVELOPMENT OF FUZZY TECHNOLOGY</vt:lpstr>
      <vt:lpstr>DEVELOPMENT OF FUZZY TECHNOLOGY</vt:lpstr>
      <vt:lpstr>APPLICATIONS OF FUZZY TECHNOLOGY</vt:lpstr>
      <vt:lpstr>   APPLICATIONS OF FUZZY TECHNOLOGY</vt:lpstr>
      <vt:lpstr>APPLICATIONS OF FUZZY TECHNOLOGY</vt:lpstr>
      <vt:lpstr>  FUZZY SOFTWARE</vt:lpstr>
      <vt:lpstr>           FUZZY HARDWARE</vt:lpstr>
      <vt:lpstr>Slide 11</vt:lpstr>
      <vt:lpstr>Fuzzy Logic</vt:lpstr>
      <vt:lpstr>Linguistic Variables</vt:lpstr>
      <vt:lpstr>Slide 14</vt:lpstr>
      <vt:lpstr>Slide 15</vt:lpstr>
      <vt:lpstr>Meanings of AND, OR, NOT in Fuzzy v. Boolean Logic</vt:lpstr>
      <vt:lpstr>Slide 17</vt:lpstr>
      <vt:lpstr>Slide 18</vt:lpstr>
      <vt:lpstr>Example </vt:lpstr>
      <vt:lpstr>Example</vt:lpstr>
      <vt:lpstr>Approximate Reasoning </vt:lpstr>
      <vt:lpstr>Example</vt:lpstr>
      <vt:lpstr>Example</vt:lpstr>
      <vt:lpstr>FUZZY CONTROLLERS </vt:lpstr>
      <vt:lpstr>CONVENTIONAL CONTROL</vt:lpstr>
      <vt:lpstr>Slide 26</vt:lpstr>
      <vt:lpstr>Fuzzy Logic Control</vt:lpstr>
      <vt:lpstr>Fuzzy Systems</vt:lpstr>
      <vt:lpstr>Fuzzy Control Systems</vt:lpstr>
      <vt:lpstr>Fuzzy Logic Control</vt:lpstr>
      <vt:lpstr>Components of Fuzzy system</vt:lpstr>
      <vt:lpstr>Conventional vs Fuzzy system</vt:lpstr>
      <vt:lpstr>Fuzzy Control System</vt:lpstr>
      <vt:lpstr>FUZZY LOGIC CONTROL</vt:lpstr>
      <vt:lpstr>Slide 35</vt:lpstr>
      <vt:lpstr>Slide 36</vt:lpstr>
      <vt:lpstr>Operation of Fuzzy System </vt:lpstr>
      <vt:lpstr>Inference Engine</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The Reasoning Scheme</vt:lpstr>
      <vt:lpstr>Slide 55</vt:lpstr>
      <vt:lpstr>FUZZY CONTROLLER FOR WATER HEATER</vt:lpstr>
      <vt:lpstr>FUZZY CONTROLLER FOR WATER HEATER</vt:lpstr>
      <vt:lpstr>FUZZY CONTROLLER FOR WATER HEATER</vt:lpstr>
      <vt:lpstr>FUZZY CONTROLLER FOR WATER HEATER </vt:lpstr>
      <vt:lpstr>FUZZY CONTROLLER FOR WATER HEATER  </vt:lpstr>
      <vt:lpstr>Slide 61</vt:lpstr>
      <vt:lpstr>FUZZY CONTROLLER FOR WATER HEATER</vt:lpstr>
      <vt:lpstr>Slide 63</vt:lpstr>
      <vt:lpstr>Slide 64</vt:lpstr>
      <vt:lpstr>Slide 65</vt:lpstr>
      <vt:lpstr> FUZZY MEMBERSHIP FUNCTIONS  FOR THE OUTPUT </vt:lpstr>
      <vt:lpstr>CREATE A FUZZY RULE BASE</vt:lpstr>
      <vt:lpstr>Slide 68</vt:lpstr>
      <vt:lpstr>CREATING IF-THEN RULES </vt:lpstr>
      <vt:lpstr>CREATING IF-THEN RULES</vt:lpstr>
      <vt:lpstr>Slide 71</vt:lpstr>
      <vt:lpstr>DEFUZZIFY THE OUTPUTS</vt:lpstr>
      <vt:lpstr>FUZZY OR METHOD OF DEFUZZIFICATION.</vt:lpstr>
      <vt:lpstr>CENTROID METHOD OF DEFUZZIFICATION.</vt:lpstr>
      <vt:lpstr>Slide 75</vt:lpstr>
    </vt:vector>
  </TitlesOfParts>
  <Company>shubham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Relational data model and relational algebra</dc:title>
  <dc:creator>shubham</dc:creator>
  <cp:lastModifiedBy>S S Thakur</cp:lastModifiedBy>
  <cp:revision>123</cp:revision>
  <dcterms:created xsi:type="dcterms:W3CDTF">2004-10-15T21:02:15Z</dcterms:created>
  <dcterms:modified xsi:type="dcterms:W3CDTF">2018-09-17T19:06:40Z</dcterms:modified>
</cp:coreProperties>
</file>